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0" r:id="rId4"/>
    <p:sldId id="261" r:id="rId5"/>
    <p:sldId id="405" r:id="rId6"/>
    <p:sldId id="406" r:id="rId7"/>
    <p:sldId id="407" r:id="rId8"/>
    <p:sldId id="408" r:id="rId9"/>
    <p:sldId id="409" r:id="rId10"/>
    <p:sldId id="410" r:id="rId11"/>
    <p:sldId id="411" r:id="rId12"/>
    <p:sldId id="412" r:id="rId13"/>
    <p:sldId id="413" r:id="rId14"/>
    <p:sldId id="414" r:id="rId15"/>
    <p:sldId id="415" r:id="rId16"/>
    <p:sldId id="416" r:id="rId17"/>
    <p:sldId id="417" r:id="rId18"/>
    <p:sldId id="418" r:id="rId19"/>
    <p:sldId id="420" r:id="rId20"/>
    <p:sldId id="421" r:id="rId21"/>
    <p:sldId id="422" r:id="rId22"/>
    <p:sldId id="423" r:id="rId23"/>
    <p:sldId id="424" r:id="rId24"/>
    <p:sldId id="425" r:id="rId25"/>
    <p:sldId id="426" r:id="rId26"/>
    <p:sldId id="427" r:id="rId27"/>
    <p:sldId id="428" r:id="rId28"/>
    <p:sldId id="429" r:id="rId29"/>
    <p:sldId id="430" r:id="rId30"/>
    <p:sldId id="431" r:id="rId31"/>
    <p:sldId id="432" r:id="rId32"/>
    <p:sldId id="433" r:id="rId33"/>
    <p:sldId id="434" r:id="rId34"/>
    <p:sldId id="435" r:id="rId35"/>
    <p:sldId id="438" r:id="rId36"/>
    <p:sldId id="439" r:id="rId37"/>
    <p:sldId id="441" r:id="rId38"/>
    <p:sldId id="440" r:id="rId39"/>
    <p:sldId id="442" r:id="rId40"/>
    <p:sldId id="443" r:id="rId41"/>
    <p:sldId id="444" r:id="rId42"/>
    <p:sldId id="458" r:id="rId43"/>
    <p:sldId id="460" r:id="rId44"/>
    <p:sldId id="461" r:id="rId45"/>
    <p:sldId id="462" r:id="rId46"/>
    <p:sldId id="463" r:id="rId47"/>
    <p:sldId id="445" r:id="rId48"/>
    <p:sldId id="447" r:id="rId49"/>
    <p:sldId id="448" r:id="rId50"/>
    <p:sldId id="449" r:id="rId51"/>
    <p:sldId id="450" r:id="rId52"/>
    <p:sldId id="451" r:id="rId53"/>
    <p:sldId id="452" r:id="rId54"/>
    <p:sldId id="453" r:id="rId55"/>
    <p:sldId id="454" r:id="rId56"/>
    <p:sldId id="456" r:id="rId57"/>
    <p:sldId id="455" r:id="rId58"/>
    <p:sldId id="457" r:id="rId59"/>
    <p:sldId id="459" r:id="rId60"/>
    <p:sldId id="464" r:id="rId61"/>
    <p:sldId id="465" r:id="rId62"/>
    <p:sldId id="466" r:id="rId63"/>
    <p:sldId id="467" r:id="rId64"/>
    <p:sldId id="468" r:id="rId65"/>
    <p:sldId id="469" r:id="rId66"/>
    <p:sldId id="470" r:id="rId67"/>
    <p:sldId id="471" r:id="rId68"/>
    <p:sldId id="472" r:id="rId69"/>
    <p:sldId id="353" r:id="rId70"/>
  </p:sldIdLst>
  <p:sldSz cx="9144000" cy="6858000" type="screen4x3"/>
  <p:notesSz cx="9144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66" d="100"/>
          <a:sy n="66" d="100"/>
        </p:scale>
        <p:origin x="1710" y="263"/>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19595" y="713232"/>
            <a:ext cx="3767469" cy="467359"/>
          </a:xfrm>
          <a:prstGeom prst="rect">
            <a:avLst/>
          </a:prstGeom>
        </p:spPr>
        <p:txBody>
          <a:bodyPr wrap="square" lIns="0" tIns="0" rIns="0" bIns="0">
            <a:spAutoFit/>
          </a:bodyPr>
          <a:lstStyle>
            <a:lvl1pPr>
              <a:defRPr sz="2900" b="1" i="0">
                <a:solidFill>
                  <a:srgbClr val="3D3935"/>
                </a:solidFill>
                <a:latin typeface="Arial"/>
                <a:cs typeface="Arial"/>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sz="1900" b="1" i="0">
                <a:solidFill>
                  <a:srgbClr val="0D0D0D"/>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2/28/2025</a:t>
            </a:fld>
            <a:endParaRPr lang="en-US"/>
          </a:p>
        </p:txBody>
      </p:sp>
      <p:sp>
        <p:nvSpPr>
          <p:cNvPr id="6" name="Holder 6"/>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lnSpc>
                <a:spcPct val="100000"/>
              </a:lnSpc>
              <a:spcBef>
                <a:spcPts val="5"/>
              </a:spcBef>
            </a:pPr>
            <a:fld id="{81D60167-4931-47E6-BA6A-407CBD079E47}" type="slidenum">
              <a:rPr dirty="0"/>
              <a:t>‹#›</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3D3935"/>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900" b="1" i="0">
                <a:solidFill>
                  <a:srgbClr val="0D0D0D"/>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2/28/2025</a:t>
            </a:fld>
            <a:endParaRPr lang="en-US"/>
          </a:p>
        </p:txBody>
      </p:sp>
      <p:sp>
        <p:nvSpPr>
          <p:cNvPr id="6" name="Holder 6"/>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lnSpc>
                <a:spcPct val="100000"/>
              </a:lnSpc>
              <a:spcBef>
                <a:spcPts val="5"/>
              </a:spcBef>
            </a:pPr>
            <a:fld id="{81D60167-4931-47E6-BA6A-407CBD079E47}" type="slidenum">
              <a:rPr dirty="0"/>
              <a:t>‹#›</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3D3935"/>
                </a:solidFill>
                <a:latin typeface="Arial"/>
                <a:cs typeface="Arial"/>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2/28/2025</a:t>
            </a:fld>
            <a:endParaRPr lang="en-US"/>
          </a:p>
        </p:txBody>
      </p:sp>
      <p:sp>
        <p:nvSpPr>
          <p:cNvPr id="7" name="Holder 7"/>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lnSpc>
                <a:spcPct val="100000"/>
              </a:lnSpc>
              <a:spcBef>
                <a:spcPts val="5"/>
              </a:spcBef>
            </a:pPr>
            <a:fld id="{81D60167-4931-47E6-BA6A-407CBD079E47}" type="slidenum">
              <a:rPr dirty="0"/>
              <a:t>‹#›</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3D3935"/>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2/28/2025</a:t>
            </a:fld>
            <a:endParaRPr lang="en-US"/>
          </a:p>
        </p:txBody>
      </p:sp>
      <p:sp>
        <p:nvSpPr>
          <p:cNvPr id="5" name="Holder 5"/>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lnSpc>
                <a:spcPct val="100000"/>
              </a:lnSpc>
              <a:spcBef>
                <a:spcPts val="5"/>
              </a:spcBef>
            </a:pPr>
            <a:fld id="{81D60167-4931-47E6-BA6A-407CBD079E47}" type="slidenum">
              <a:rPr dirty="0"/>
              <a:t>‹#›</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2/28/2025</a:t>
            </a:fld>
            <a:endParaRPr lang="en-US"/>
          </a:p>
        </p:txBody>
      </p:sp>
      <p:sp>
        <p:nvSpPr>
          <p:cNvPr id="4" name="Holder 4"/>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lnSpc>
                <a:spcPct val="100000"/>
              </a:lnSpc>
              <a:spcBef>
                <a:spcPts val="5"/>
              </a:spcBef>
            </a:pPr>
            <a:fld id="{81D60167-4931-47E6-BA6A-407CBD079E47}" type="slidenum">
              <a:rPr dirty="0"/>
              <a:t>‹#›</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588" y="0"/>
            <a:ext cx="5027930" cy="454025"/>
          </a:xfrm>
          <a:custGeom>
            <a:avLst/>
            <a:gdLst/>
            <a:ahLst/>
            <a:cxnLst/>
            <a:rect l="l" t="t" r="r" b="b"/>
            <a:pathLst>
              <a:path w="5027930" h="454025">
                <a:moveTo>
                  <a:pt x="5027591" y="0"/>
                </a:moveTo>
                <a:lnTo>
                  <a:pt x="0" y="0"/>
                </a:lnTo>
                <a:lnTo>
                  <a:pt x="0" y="454025"/>
                </a:lnTo>
                <a:lnTo>
                  <a:pt x="4570413" y="454025"/>
                </a:lnTo>
                <a:lnTo>
                  <a:pt x="5027591" y="0"/>
                </a:lnTo>
                <a:close/>
              </a:path>
            </a:pathLst>
          </a:custGeom>
          <a:solidFill>
            <a:srgbClr val="E8E3DB"/>
          </a:solidFill>
        </p:spPr>
        <p:txBody>
          <a:bodyPr wrap="square" lIns="0" tIns="0" rIns="0" bIns="0" rtlCol="0"/>
          <a:lstStyle/>
          <a:p>
            <a:endParaRPr/>
          </a:p>
        </p:txBody>
      </p:sp>
      <p:sp>
        <p:nvSpPr>
          <p:cNvPr id="17" name="bg object 17"/>
          <p:cNvSpPr/>
          <p:nvPr/>
        </p:nvSpPr>
        <p:spPr>
          <a:xfrm>
            <a:off x="4572001" y="6397624"/>
            <a:ext cx="4570730" cy="457200"/>
          </a:xfrm>
          <a:custGeom>
            <a:avLst/>
            <a:gdLst/>
            <a:ahLst/>
            <a:cxnLst/>
            <a:rect l="l" t="t" r="r" b="b"/>
            <a:pathLst>
              <a:path w="4570730" h="457200">
                <a:moveTo>
                  <a:pt x="4570412" y="0"/>
                </a:moveTo>
                <a:lnTo>
                  <a:pt x="460375" y="0"/>
                </a:lnTo>
                <a:lnTo>
                  <a:pt x="0" y="457199"/>
                </a:lnTo>
                <a:lnTo>
                  <a:pt x="4570412" y="457199"/>
                </a:lnTo>
                <a:lnTo>
                  <a:pt x="4570412" y="0"/>
                </a:lnTo>
                <a:close/>
              </a:path>
            </a:pathLst>
          </a:custGeom>
          <a:solidFill>
            <a:srgbClr val="E8E3DB"/>
          </a:solidFill>
        </p:spPr>
        <p:txBody>
          <a:bodyPr wrap="square" lIns="0" tIns="0" rIns="0" bIns="0" rtlCol="0"/>
          <a:lstStyle/>
          <a:p>
            <a:endParaRPr/>
          </a:p>
        </p:txBody>
      </p:sp>
      <p:pic>
        <p:nvPicPr>
          <p:cNvPr id="18" name="bg object 18"/>
          <p:cNvPicPr/>
          <p:nvPr/>
        </p:nvPicPr>
        <p:blipFill>
          <a:blip r:embed="rId7" cstate="print"/>
          <a:stretch>
            <a:fillRect/>
          </a:stretch>
        </p:blipFill>
        <p:spPr>
          <a:xfrm>
            <a:off x="7399337" y="365125"/>
            <a:ext cx="1374775" cy="485775"/>
          </a:xfrm>
          <a:prstGeom prst="rect">
            <a:avLst/>
          </a:prstGeom>
        </p:spPr>
      </p:pic>
      <p:sp>
        <p:nvSpPr>
          <p:cNvPr id="2" name="Holder 2"/>
          <p:cNvSpPr>
            <a:spLocks noGrp="1"/>
          </p:cNvSpPr>
          <p:nvPr>
            <p:ph type="title"/>
          </p:nvPr>
        </p:nvSpPr>
        <p:spPr>
          <a:xfrm>
            <a:off x="519610" y="713232"/>
            <a:ext cx="6553200" cy="467359"/>
          </a:xfrm>
          <a:prstGeom prst="rect">
            <a:avLst/>
          </a:prstGeom>
        </p:spPr>
        <p:txBody>
          <a:bodyPr wrap="square" lIns="0" tIns="0" rIns="0" bIns="0">
            <a:spAutoFit/>
          </a:bodyPr>
          <a:lstStyle>
            <a:lvl1pPr>
              <a:defRPr sz="2900" b="1" i="0">
                <a:solidFill>
                  <a:srgbClr val="3D3935"/>
                </a:solidFill>
                <a:latin typeface="Arial"/>
                <a:cs typeface="Arial"/>
              </a:defRPr>
            </a:lvl1pPr>
          </a:lstStyle>
          <a:p>
            <a:endParaRPr/>
          </a:p>
        </p:txBody>
      </p:sp>
      <p:sp>
        <p:nvSpPr>
          <p:cNvPr id="3" name="Holder 3"/>
          <p:cNvSpPr>
            <a:spLocks noGrp="1"/>
          </p:cNvSpPr>
          <p:nvPr>
            <p:ph type="body" idx="1"/>
          </p:nvPr>
        </p:nvSpPr>
        <p:spPr>
          <a:xfrm>
            <a:off x="508454" y="1392428"/>
            <a:ext cx="8127091" cy="3997325"/>
          </a:xfrm>
          <a:prstGeom prst="rect">
            <a:avLst/>
          </a:prstGeom>
        </p:spPr>
        <p:txBody>
          <a:bodyPr wrap="square" lIns="0" tIns="0" rIns="0" bIns="0">
            <a:spAutoFit/>
          </a:bodyPr>
          <a:lstStyle>
            <a:lvl1pPr>
              <a:defRPr sz="1900" b="1" i="0">
                <a:solidFill>
                  <a:srgbClr val="0D0D0D"/>
                </a:solidFill>
                <a:latin typeface="Arial"/>
                <a:cs typeface="Arial"/>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2/28/2025</a:t>
            </a:fld>
            <a:endParaRPr lang="en-US"/>
          </a:p>
        </p:txBody>
      </p:sp>
      <p:sp>
        <p:nvSpPr>
          <p:cNvPr id="6" name="Holder 6"/>
          <p:cNvSpPr>
            <a:spLocks noGrp="1"/>
          </p:cNvSpPr>
          <p:nvPr>
            <p:ph type="sldNum" sz="quarter" idx="7"/>
          </p:nvPr>
        </p:nvSpPr>
        <p:spPr>
          <a:xfrm>
            <a:off x="552269" y="6556594"/>
            <a:ext cx="3729354" cy="167640"/>
          </a:xfrm>
          <a:prstGeom prst="rect">
            <a:avLst/>
          </a:prstGeom>
        </p:spPr>
        <p:txBody>
          <a:bodyPr wrap="square" lIns="0" tIns="0" rIns="0" bIns="0">
            <a:spAutoFit/>
          </a:bodyPr>
          <a:lstStyle>
            <a:lvl1pPr>
              <a:defRPr sz="1000" b="0" i="0">
                <a:solidFill>
                  <a:srgbClr val="3D3935"/>
                </a:solidFill>
                <a:latin typeface="Arial"/>
                <a:cs typeface="Arial"/>
              </a:defRPr>
            </a:lvl1pPr>
          </a:lstStyle>
          <a:p>
            <a:pPr marL="38100">
              <a:lnSpc>
                <a:spcPct val="100000"/>
              </a:lnSpc>
              <a:spcBef>
                <a:spcPts val="5"/>
              </a:spcBef>
            </a:pPr>
            <a:fld id="{81D60167-4931-47E6-BA6A-407CBD079E47}" type="slidenum">
              <a:rPr dirty="0"/>
              <a:t>‹#›</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569302" y="0"/>
            <a:ext cx="4099560" cy="2471420"/>
          </a:xfrm>
          <a:custGeom>
            <a:avLst/>
            <a:gdLst/>
            <a:ahLst/>
            <a:cxnLst/>
            <a:rect l="l" t="t" r="r" b="b"/>
            <a:pathLst>
              <a:path w="4099559" h="2471420">
                <a:moveTo>
                  <a:pt x="0" y="2471178"/>
                </a:moveTo>
                <a:lnTo>
                  <a:pt x="4099387" y="2471178"/>
                </a:lnTo>
                <a:lnTo>
                  <a:pt x="4099387" y="0"/>
                </a:lnTo>
                <a:lnTo>
                  <a:pt x="0" y="0"/>
                </a:lnTo>
                <a:lnTo>
                  <a:pt x="0" y="2471178"/>
                </a:lnTo>
                <a:close/>
              </a:path>
            </a:pathLst>
          </a:custGeom>
          <a:solidFill>
            <a:srgbClr val="F2120D"/>
          </a:solidFill>
        </p:spPr>
        <p:txBody>
          <a:bodyPr wrap="square" lIns="0" tIns="0" rIns="0" bIns="0" rtlCol="0"/>
          <a:lstStyle/>
          <a:p>
            <a:endParaRPr/>
          </a:p>
        </p:txBody>
      </p:sp>
      <p:grpSp>
        <p:nvGrpSpPr>
          <p:cNvPr id="3" name="object 3"/>
          <p:cNvGrpSpPr/>
          <p:nvPr/>
        </p:nvGrpSpPr>
        <p:grpSpPr>
          <a:xfrm>
            <a:off x="0" y="0"/>
            <a:ext cx="9144000" cy="6858000"/>
            <a:chOff x="0" y="0"/>
            <a:chExt cx="9144000" cy="6858000"/>
          </a:xfrm>
        </p:grpSpPr>
        <p:sp>
          <p:nvSpPr>
            <p:cNvPr id="4" name="object 4"/>
            <p:cNvSpPr/>
            <p:nvPr/>
          </p:nvSpPr>
          <p:spPr>
            <a:xfrm>
              <a:off x="4569302" y="3427640"/>
              <a:ext cx="4575175" cy="3430904"/>
            </a:xfrm>
            <a:custGeom>
              <a:avLst/>
              <a:gdLst/>
              <a:ahLst/>
              <a:cxnLst/>
              <a:rect l="l" t="t" r="r" b="b"/>
              <a:pathLst>
                <a:path w="4575175" h="3430904">
                  <a:moveTo>
                    <a:pt x="4099388" y="0"/>
                  </a:moveTo>
                  <a:lnTo>
                    <a:pt x="0" y="0"/>
                  </a:lnTo>
                  <a:lnTo>
                    <a:pt x="475156" y="475437"/>
                  </a:lnTo>
                  <a:lnTo>
                    <a:pt x="475156" y="3430358"/>
                  </a:lnTo>
                  <a:lnTo>
                    <a:pt x="4574697" y="3430358"/>
                  </a:lnTo>
                  <a:lnTo>
                    <a:pt x="4574697" y="475424"/>
                  </a:lnTo>
                  <a:lnTo>
                    <a:pt x="4099388" y="0"/>
                  </a:lnTo>
                  <a:close/>
                </a:path>
              </a:pathLst>
            </a:custGeom>
            <a:solidFill>
              <a:srgbClr val="3D0F54"/>
            </a:solidFill>
          </p:spPr>
          <p:txBody>
            <a:bodyPr wrap="square" lIns="0" tIns="0" rIns="0" bIns="0" rtlCol="0"/>
            <a:lstStyle/>
            <a:p>
              <a:endParaRPr/>
            </a:p>
          </p:txBody>
        </p:sp>
        <p:sp>
          <p:nvSpPr>
            <p:cNvPr id="5" name="object 5"/>
            <p:cNvSpPr/>
            <p:nvPr/>
          </p:nvSpPr>
          <p:spPr>
            <a:xfrm>
              <a:off x="0" y="0"/>
              <a:ext cx="4569460" cy="3427729"/>
            </a:xfrm>
            <a:custGeom>
              <a:avLst/>
              <a:gdLst/>
              <a:ahLst/>
              <a:cxnLst/>
              <a:rect l="l" t="t" r="r" b="b"/>
              <a:pathLst>
                <a:path w="4569460" h="3427729">
                  <a:moveTo>
                    <a:pt x="4569010" y="0"/>
                  </a:moveTo>
                  <a:lnTo>
                    <a:pt x="0" y="0"/>
                  </a:lnTo>
                  <a:lnTo>
                    <a:pt x="0" y="3427641"/>
                  </a:lnTo>
                  <a:lnTo>
                    <a:pt x="4569010" y="3427641"/>
                  </a:lnTo>
                  <a:lnTo>
                    <a:pt x="4569010" y="0"/>
                  </a:lnTo>
                  <a:close/>
                </a:path>
              </a:pathLst>
            </a:custGeom>
            <a:solidFill>
              <a:srgbClr val="F4F1ED"/>
            </a:solidFill>
          </p:spPr>
          <p:txBody>
            <a:bodyPr wrap="square" lIns="0" tIns="0" rIns="0" bIns="0" rtlCol="0"/>
            <a:lstStyle/>
            <a:p>
              <a:endParaRPr/>
            </a:p>
          </p:txBody>
        </p:sp>
        <p:sp>
          <p:nvSpPr>
            <p:cNvPr id="6" name="object 6"/>
            <p:cNvSpPr/>
            <p:nvPr/>
          </p:nvSpPr>
          <p:spPr>
            <a:xfrm>
              <a:off x="0" y="3427640"/>
              <a:ext cx="5044440" cy="3430904"/>
            </a:xfrm>
            <a:custGeom>
              <a:avLst/>
              <a:gdLst/>
              <a:ahLst/>
              <a:cxnLst/>
              <a:rect l="l" t="t" r="r" b="b"/>
              <a:pathLst>
                <a:path w="5044440" h="3430904">
                  <a:moveTo>
                    <a:pt x="4569010" y="0"/>
                  </a:moveTo>
                  <a:lnTo>
                    <a:pt x="0" y="0"/>
                  </a:lnTo>
                  <a:lnTo>
                    <a:pt x="475156" y="475437"/>
                  </a:lnTo>
                  <a:lnTo>
                    <a:pt x="475156" y="3430358"/>
                  </a:lnTo>
                  <a:lnTo>
                    <a:pt x="5044332" y="3430358"/>
                  </a:lnTo>
                  <a:lnTo>
                    <a:pt x="5044332" y="475424"/>
                  </a:lnTo>
                  <a:lnTo>
                    <a:pt x="4569010" y="0"/>
                  </a:lnTo>
                  <a:close/>
                </a:path>
              </a:pathLst>
            </a:custGeom>
            <a:solidFill>
              <a:srgbClr val="E8E3DB"/>
            </a:solidFill>
          </p:spPr>
          <p:txBody>
            <a:bodyPr wrap="square" lIns="0" tIns="0" rIns="0" bIns="0" rtlCol="0"/>
            <a:lstStyle/>
            <a:p>
              <a:endParaRPr/>
            </a:p>
          </p:txBody>
        </p:sp>
        <p:pic>
          <p:nvPicPr>
            <p:cNvPr id="7" name="object 7"/>
            <p:cNvPicPr/>
            <p:nvPr/>
          </p:nvPicPr>
          <p:blipFill>
            <a:blip r:embed="rId2" cstate="print"/>
            <a:stretch>
              <a:fillRect/>
            </a:stretch>
          </p:blipFill>
          <p:spPr>
            <a:xfrm>
              <a:off x="7401257" y="6092825"/>
              <a:ext cx="1374019" cy="484187"/>
            </a:xfrm>
            <a:prstGeom prst="rect">
              <a:avLst/>
            </a:prstGeom>
          </p:spPr>
        </p:pic>
      </p:grpSp>
      <p:sp>
        <p:nvSpPr>
          <p:cNvPr id="8" name="object 8"/>
          <p:cNvSpPr txBox="1">
            <a:spLocks noGrp="1"/>
          </p:cNvSpPr>
          <p:nvPr>
            <p:ph type="title"/>
          </p:nvPr>
        </p:nvSpPr>
        <p:spPr>
          <a:xfrm>
            <a:off x="297282" y="1834633"/>
            <a:ext cx="4178300" cy="1582484"/>
          </a:xfrm>
          <a:prstGeom prst="rect">
            <a:avLst/>
          </a:prstGeom>
        </p:spPr>
        <p:txBody>
          <a:bodyPr vert="horz" wrap="square" lIns="0" tIns="12700" rIns="0" bIns="0" rtlCol="0">
            <a:spAutoFit/>
          </a:bodyPr>
          <a:lstStyle/>
          <a:p>
            <a:pPr marL="12700">
              <a:lnSpc>
                <a:spcPct val="100000"/>
              </a:lnSpc>
              <a:spcBef>
                <a:spcPts val="100"/>
              </a:spcBef>
            </a:pPr>
            <a:r>
              <a:rPr lang="en-US" sz="3400" dirty="0"/>
              <a:t>Data Preparation/Exploration</a:t>
            </a:r>
          </a:p>
        </p:txBody>
      </p:sp>
      <p:sp>
        <p:nvSpPr>
          <p:cNvPr id="9" name="object 9"/>
          <p:cNvSpPr txBox="1"/>
          <p:nvPr/>
        </p:nvSpPr>
        <p:spPr>
          <a:xfrm>
            <a:off x="951864" y="4290060"/>
            <a:ext cx="895985" cy="330200"/>
          </a:xfrm>
          <a:prstGeom prst="rect">
            <a:avLst/>
          </a:prstGeom>
        </p:spPr>
        <p:txBody>
          <a:bodyPr vert="horz" wrap="square" lIns="0" tIns="12700" rIns="0" bIns="0" rtlCol="0">
            <a:spAutoFit/>
          </a:bodyPr>
          <a:lstStyle/>
          <a:p>
            <a:pPr marL="12700">
              <a:lnSpc>
                <a:spcPct val="100000"/>
              </a:lnSpc>
              <a:spcBef>
                <a:spcPts val="100"/>
              </a:spcBef>
            </a:pPr>
            <a:r>
              <a:rPr sz="2000" b="1" dirty="0">
                <a:solidFill>
                  <a:srgbClr val="3D3935"/>
                </a:solidFill>
                <a:latin typeface="Arial"/>
                <a:cs typeface="Arial"/>
              </a:rPr>
              <a:t>Week</a:t>
            </a:r>
            <a:r>
              <a:rPr sz="2000" b="1" spc="-75" dirty="0">
                <a:solidFill>
                  <a:srgbClr val="3D3935"/>
                </a:solidFill>
                <a:latin typeface="Arial"/>
                <a:cs typeface="Arial"/>
              </a:rPr>
              <a:t> </a:t>
            </a:r>
            <a:r>
              <a:rPr lang="en-US" sz="2000" b="1" spc="-50" dirty="0">
                <a:solidFill>
                  <a:srgbClr val="3D3935"/>
                </a:solidFill>
                <a:latin typeface="Arial"/>
                <a:cs typeface="Arial"/>
              </a:rPr>
              <a:t>2</a:t>
            </a:r>
            <a:endParaRPr sz="2000" dirty="0">
              <a:latin typeface="Arial"/>
              <a:cs typeface="Arial"/>
            </a:endParaRPr>
          </a:p>
        </p:txBody>
      </p:sp>
      <p:sp>
        <p:nvSpPr>
          <p:cNvPr id="10" name="object 10"/>
          <p:cNvSpPr txBox="1"/>
          <p:nvPr/>
        </p:nvSpPr>
        <p:spPr>
          <a:xfrm>
            <a:off x="951864" y="5213191"/>
            <a:ext cx="1623060" cy="344966"/>
          </a:xfrm>
          <a:prstGeom prst="rect">
            <a:avLst/>
          </a:prstGeom>
        </p:spPr>
        <p:txBody>
          <a:bodyPr vert="horz" wrap="square" lIns="0" tIns="97790" rIns="0" bIns="0" rtlCol="0">
            <a:spAutoFit/>
          </a:bodyPr>
          <a:lstStyle/>
          <a:p>
            <a:pPr marL="12700">
              <a:lnSpc>
                <a:spcPct val="100000"/>
              </a:lnSpc>
              <a:spcBef>
                <a:spcPts val="715"/>
              </a:spcBef>
            </a:pPr>
            <a:r>
              <a:rPr sz="1600" dirty="0">
                <a:solidFill>
                  <a:srgbClr val="3D3935"/>
                </a:solidFill>
                <a:latin typeface="Arial"/>
                <a:cs typeface="Arial"/>
              </a:rPr>
              <a:t>Semester</a:t>
            </a:r>
            <a:r>
              <a:rPr sz="1600" spc="-50" dirty="0">
                <a:solidFill>
                  <a:srgbClr val="3D3935"/>
                </a:solidFill>
                <a:latin typeface="Arial"/>
                <a:cs typeface="Arial"/>
              </a:rPr>
              <a:t> </a:t>
            </a:r>
            <a:r>
              <a:rPr sz="1600" dirty="0">
                <a:solidFill>
                  <a:srgbClr val="3D3935"/>
                </a:solidFill>
                <a:latin typeface="Arial"/>
                <a:cs typeface="Arial"/>
              </a:rPr>
              <a:t>1,</a:t>
            </a:r>
            <a:r>
              <a:rPr sz="1600" spc="-60" dirty="0">
                <a:solidFill>
                  <a:srgbClr val="3D3935"/>
                </a:solidFill>
                <a:latin typeface="Arial"/>
                <a:cs typeface="Arial"/>
              </a:rPr>
              <a:t> </a:t>
            </a:r>
            <a:r>
              <a:rPr sz="1600" spc="-20" dirty="0">
                <a:solidFill>
                  <a:srgbClr val="3D3935"/>
                </a:solidFill>
                <a:latin typeface="Arial"/>
                <a:cs typeface="Arial"/>
              </a:rPr>
              <a:t>202</a:t>
            </a:r>
            <a:r>
              <a:rPr lang="en-US" sz="1600" spc="-20" dirty="0">
                <a:solidFill>
                  <a:srgbClr val="3D3935"/>
                </a:solidFill>
                <a:latin typeface="Arial"/>
                <a:cs typeface="Arial"/>
              </a:rPr>
              <a:t>5</a:t>
            </a:r>
            <a:endParaRPr sz="1600" dirty="0">
              <a:latin typeface="Arial"/>
              <a:cs typeface="Arial"/>
            </a:endParaRPr>
          </a:p>
        </p:txBody>
      </p:sp>
      <p:sp>
        <p:nvSpPr>
          <p:cNvPr id="13" name="object 10">
            <a:extLst>
              <a:ext uri="{FF2B5EF4-FFF2-40B4-BE49-F238E27FC236}">
                <a16:creationId xmlns:a16="http://schemas.microsoft.com/office/drawing/2014/main" id="{E587F2C4-55DF-CBF9-0BB9-6FD7B20E0ABC}"/>
              </a:ext>
            </a:extLst>
          </p:cNvPr>
          <p:cNvSpPr txBox="1"/>
          <p:nvPr/>
        </p:nvSpPr>
        <p:spPr>
          <a:xfrm>
            <a:off x="951864" y="5553208"/>
            <a:ext cx="2021915" cy="344966"/>
          </a:xfrm>
          <a:prstGeom prst="rect">
            <a:avLst/>
          </a:prstGeom>
        </p:spPr>
        <p:txBody>
          <a:bodyPr vert="horz" wrap="square" lIns="0" tIns="97790" rIns="0" bIns="0" rtlCol="0">
            <a:spAutoFit/>
          </a:bodyPr>
          <a:lstStyle/>
          <a:p>
            <a:pPr marL="12700">
              <a:lnSpc>
                <a:spcPct val="100000"/>
              </a:lnSpc>
              <a:spcBef>
                <a:spcPts val="715"/>
              </a:spcBef>
            </a:pPr>
            <a:r>
              <a:rPr lang="en-US" sz="1600" dirty="0">
                <a:solidFill>
                  <a:srgbClr val="3D3935"/>
                </a:solidFill>
                <a:latin typeface="Arial"/>
                <a:cs typeface="Arial"/>
              </a:rPr>
              <a:t>Dr. Farshid Keivanian</a:t>
            </a:r>
            <a:endParaRPr sz="1600" dirty="0">
              <a:latin typeface="Arial"/>
              <a:cs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445340-3A00-81F0-1E05-6C1470F39E9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8C9BBD14-5DB6-F37E-12B2-14DF64CF0E18}"/>
              </a:ext>
            </a:extLst>
          </p:cNvPr>
          <p:cNvSpPr txBox="1">
            <a:spLocks noGrp="1"/>
          </p:cNvSpPr>
          <p:nvPr>
            <p:ph type="ctrTitle"/>
          </p:nvPr>
        </p:nvSpPr>
        <p:spPr>
          <a:xfrm>
            <a:off x="457200" y="0"/>
            <a:ext cx="6262205" cy="905376"/>
          </a:xfrm>
          <a:prstGeom prst="rect">
            <a:avLst/>
          </a:prstGeom>
        </p:spPr>
        <p:txBody>
          <a:bodyPr vert="horz" wrap="square" lIns="0" tIns="12700" rIns="0" bIns="0" rtlCol="0">
            <a:spAutoFit/>
          </a:bodyPr>
          <a:lstStyle/>
          <a:p>
            <a:pPr marL="12700">
              <a:lnSpc>
                <a:spcPct val="100000"/>
              </a:lnSpc>
              <a:spcBef>
                <a:spcPts val="100"/>
              </a:spcBef>
            </a:pPr>
            <a:r>
              <a:rPr lang="en-US" dirty="0"/>
              <a:t>Understanding Data Scrubbing: Fixing Errors in Data</a:t>
            </a:r>
            <a:endParaRPr spc="-10" dirty="0"/>
          </a:p>
        </p:txBody>
      </p:sp>
      <p:sp>
        <p:nvSpPr>
          <p:cNvPr id="4" name="object 4">
            <a:extLst>
              <a:ext uri="{FF2B5EF4-FFF2-40B4-BE49-F238E27FC236}">
                <a16:creationId xmlns:a16="http://schemas.microsoft.com/office/drawing/2014/main" id="{B07F3881-71A0-2DA3-62B0-621AD1FA4CDE}"/>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10</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a:extLst>
              <a:ext uri="{FF2B5EF4-FFF2-40B4-BE49-F238E27FC236}">
                <a16:creationId xmlns:a16="http://schemas.microsoft.com/office/drawing/2014/main" id="{B620AE0A-DDDD-A5CE-D182-4CB02E7CE2BE}"/>
              </a:ext>
            </a:extLst>
          </p:cNvPr>
          <p:cNvSpPr txBox="1"/>
          <p:nvPr/>
        </p:nvSpPr>
        <p:spPr>
          <a:xfrm>
            <a:off x="0" y="904386"/>
            <a:ext cx="9143999" cy="3820790"/>
          </a:xfrm>
          <a:prstGeom prst="rect">
            <a:avLst/>
          </a:prstGeom>
          <a:solidFill>
            <a:schemeClr val="bg1"/>
          </a:solidFill>
        </p:spPr>
        <p:txBody>
          <a:bodyPr vert="horz" wrap="square" lIns="0" tIns="9525" rIns="0" bIns="0" rtlCol="0">
            <a:spAutoFit/>
          </a:bodyPr>
          <a:lstStyle/>
          <a:p>
            <a:pPr>
              <a:lnSpc>
                <a:spcPct val="150000"/>
              </a:lnSpc>
            </a:pPr>
            <a:r>
              <a:rPr lang="en-US" sz="2800" b="1" dirty="0">
                <a:latin typeface="+mj-lt"/>
              </a:rPr>
              <a:t>Solution:</a:t>
            </a:r>
            <a:endParaRPr lang="en-US" sz="2800" dirty="0">
              <a:latin typeface="+mj-lt"/>
            </a:endParaRPr>
          </a:p>
          <a:p>
            <a:pPr marL="457200" indent="-457200">
              <a:lnSpc>
                <a:spcPct val="150000"/>
              </a:lnSpc>
              <a:buFont typeface="Arial" panose="020B0604020202020204" pitchFamily="34" charset="0"/>
              <a:buChar char="•"/>
            </a:pPr>
            <a:r>
              <a:rPr lang="en-US" sz="2800" b="1" dirty="0">
                <a:latin typeface="+mj-lt"/>
              </a:rPr>
              <a:t>Mean</a:t>
            </a:r>
            <a:r>
              <a:rPr lang="en-US" sz="2800" dirty="0">
                <a:latin typeface="+mj-lt"/>
              </a:rPr>
              <a:t> = (12 + 15 + 18 + 21 + 15 + 16 + 15 + 17) / 8 = </a:t>
            </a:r>
            <a:r>
              <a:rPr lang="en-US" sz="2800" b="1" dirty="0">
                <a:latin typeface="+mj-lt"/>
              </a:rPr>
              <a:t>16.125</a:t>
            </a:r>
            <a:endParaRPr lang="en-US" sz="2800" dirty="0">
              <a:latin typeface="+mj-lt"/>
            </a:endParaRPr>
          </a:p>
          <a:p>
            <a:pPr marL="457200" indent="-457200">
              <a:lnSpc>
                <a:spcPct val="150000"/>
              </a:lnSpc>
              <a:buFont typeface="Arial" panose="020B0604020202020204" pitchFamily="34" charset="0"/>
              <a:buChar char="•"/>
            </a:pPr>
            <a:r>
              <a:rPr lang="en-US" sz="2800" b="1" dirty="0">
                <a:latin typeface="+mj-lt"/>
              </a:rPr>
              <a:t>Median</a:t>
            </a:r>
            <a:r>
              <a:rPr lang="en-US" sz="2800" dirty="0">
                <a:latin typeface="+mj-lt"/>
              </a:rPr>
              <a:t> = Middle value in sorted data (15, 15, 15, 16, 17, 18, 21) → </a:t>
            </a:r>
            <a:r>
              <a:rPr lang="en-US" sz="2800" b="1" dirty="0">
                <a:latin typeface="+mj-lt"/>
              </a:rPr>
              <a:t>15.5</a:t>
            </a:r>
            <a:endParaRPr lang="en-US" sz="2800" dirty="0">
              <a:latin typeface="+mj-lt"/>
            </a:endParaRPr>
          </a:p>
          <a:p>
            <a:pPr marL="457200" indent="-457200">
              <a:lnSpc>
                <a:spcPct val="150000"/>
              </a:lnSpc>
              <a:buFont typeface="Arial" panose="020B0604020202020204" pitchFamily="34" charset="0"/>
              <a:buChar char="•"/>
            </a:pPr>
            <a:r>
              <a:rPr lang="en-US" sz="2800" b="1" dirty="0">
                <a:latin typeface="+mj-lt"/>
              </a:rPr>
              <a:t>Mode</a:t>
            </a:r>
            <a:r>
              <a:rPr lang="en-US" sz="2800" dirty="0">
                <a:latin typeface="+mj-lt"/>
              </a:rPr>
              <a:t> = Most frequent value → </a:t>
            </a:r>
            <a:r>
              <a:rPr lang="en-US" sz="2800" b="1" dirty="0">
                <a:latin typeface="+mj-lt"/>
              </a:rPr>
              <a:t>15</a:t>
            </a:r>
            <a:endParaRPr lang="en-US" sz="2800" dirty="0">
              <a:latin typeface="+mj-lt"/>
            </a:endParaRPr>
          </a:p>
          <a:p>
            <a:pPr>
              <a:lnSpc>
                <a:spcPct val="150000"/>
              </a:lnSpc>
            </a:pPr>
            <a:r>
              <a:rPr lang="en-US" sz="2800" b="1" dirty="0">
                <a:latin typeface="+mj-lt"/>
              </a:rPr>
              <a:t>What is the Best Choice?</a:t>
            </a:r>
            <a:endParaRPr lang="en-US" sz="2800" dirty="0">
              <a:latin typeface="+mj-lt"/>
            </a:endParaRPr>
          </a:p>
        </p:txBody>
      </p:sp>
    </p:spTree>
    <p:extLst>
      <p:ext uri="{BB962C8B-B14F-4D97-AF65-F5344CB8AC3E}">
        <p14:creationId xmlns:p14="http://schemas.microsoft.com/office/powerpoint/2010/main" val="15703962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A49748-CFA5-F2E0-177B-70042C87CC6B}"/>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327DF19A-B7C4-A01F-6289-7C60626448A7}"/>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11</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a:extLst>
              <a:ext uri="{FF2B5EF4-FFF2-40B4-BE49-F238E27FC236}">
                <a16:creationId xmlns:a16="http://schemas.microsoft.com/office/drawing/2014/main" id="{ED893BAC-A2A2-38E8-92D4-3D2504C3809E}"/>
              </a:ext>
            </a:extLst>
          </p:cNvPr>
          <p:cNvSpPr txBox="1"/>
          <p:nvPr/>
        </p:nvSpPr>
        <p:spPr>
          <a:xfrm>
            <a:off x="1" y="685800"/>
            <a:ext cx="9143999" cy="6406113"/>
          </a:xfrm>
          <a:prstGeom prst="rect">
            <a:avLst/>
          </a:prstGeom>
          <a:solidFill>
            <a:schemeClr val="bg1"/>
          </a:solidFill>
        </p:spPr>
        <p:txBody>
          <a:bodyPr vert="horz" wrap="square" lIns="0" tIns="9525" rIns="0" bIns="0" rtlCol="0">
            <a:spAutoFit/>
          </a:bodyPr>
          <a:lstStyle/>
          <a:p>
            <a:pPr marL="457200" indent="-457200">
              <a:lnSpc>
                <a:spcPct val="150000"/>
              </a:lnSpc>
              <a:buFont typeface="Arial" panose="020B0604020202020204" pitchFamily="34" charset="0"/>
              <a:buChar char="•"/>
            </a:pPr>
            <a:r>
              <a:rPr lang="en-US" sz="2700" dirty="0">
                <a:latin typeface="+mj-lt"/>
              </a:rPr>
              <a:t>The </a:t>
            </a:r>
            <a:r>
              <a:rPr lang="en-US" sz="2700" b="1" dirty="0">
                <a:latin typeface="+mj-lt"/>
              </a:rPr>
              <a:t>mode (15)</a:t>
            </a:r>
            <a:r>
              <a:rPr lang="en-US" sz="2700" dirty="0">
                <a:latin typeface="+mj-lt"/>
              </a:rPr>
              <a:t> appears most frequently in the dataset, making it a natural choice for replacing missing values.</a:t>
            </a:r>
          </a:p>
          <a:p>
            <a:pPr marL="457200" indent="-457200">
              <a:lnSpc>
                <a:spcPct val="150000"/>
              </a:lnSpc>
              <a:buFont typeface="Arial" panose="020B0604020202020204" pitchFamily="34" charset="0"/>
              <a:buChar char="•"/>
            </a:pPr>
            <a:r>
              <a:rPr lang="en-US" sz="2700" dirty="0">
                <a:latin typeface="+mj-lt"/>
              </a:rPr>
              <a:t>The </a:t>
            </a:r>
            <a:r>
              <a:rPr lang="en-US" sz="2700" b="1" dirty="0">
                <a:latin typeface="+mj-lt"/>
              </a:rPr>
              <a:t>mean (16.125)</a:t>
            </a:r>
            <a:r>
              <a:rPr lang="en-US" sz="2700" dirty="0">
                <a:latin typeface="+mj-lt"/>
              </a:rPr>
              <a:t> could also work, but it might introduce a decimal value in a dataset where all values are whole numbers.</a:t>
            </a:r>
          </a:p>
          <a:p>
            <a:pPr marL="457200" indent="-457200">
              <a:lnSpc>
                <a:spcPct val="150000"/>
              </a:lnSpc>
              <a:buFont typeface="Arial" panose="020B0604020202020204" pitchFamily="34" charset="0"/>
              <a:buChar char="•"/>
            </a:pPr>
            <a:r>
              <a:rPr lang="en-US" sz="2700" dirty="0">
                <a:latin typeface="+mj-lt"/>
              </a:rPr>
              <a:t>The </a:t>
            </a:r>
            <a:r>
              <a:rPr lang="en-US" sz="2700" b="1" dirty="0">
                <a:latin typeface="+mj-lt"/>
              </a:rPr>
              <a:t>median (15.5)</a:t>
            </a:r>
            <a:r>
              <a:rPr lang="en-US" sz="2700" dirty="0">
                <a:latin typeface="+mj-lt"/>
              </a:rPr>
              <a:t> is another reasonable option, but mode is typically preferred for missing value replacement when dealing with categorical or frequently occurring values.</a:t>
            </a:r>
          </a:p>
          <a:p>
            <a:pPr marL="457200" indent="-457200">
              <a:lnSpc>
                <a:spcPct val="150000"/>
              </a:lnSpc>
              <a:buFont typeface="Wingdings" panose="05000000000000000000" pitchFamily="2" charset="2"/>
              <a:buChar char="ü"/>
            </a:pPr>
            <a:r>
              <a:rPr lang="en-US" sz="2700" b="1" dirty="0">
                <a:latin typeface="+mj-lt"/>
              </a:rPr>
              <a:t>Best Choice: Mode (15)</a:t>
            </a:r>
            <a:r>
              <a:rPr lang="en-US" sz="2700" dirty="0">
                <a:latin typeface="+mj-lt"/>
              </a:rPr>
              <a:t> because it represents the most common value in the dataset.</a:t>
            </a:r>
          </a:p>
        </p:txBody>
      </p:sp>
      <p:sp>
        <p:nvSpPr>
          <p:cNvPr id="2" name="object 2">
            <a:extLst>
              <a:ext uri="{FF2B5EF4-FFF2-40B4-BE49-F238E27FC236}">
                <a16:creationId xmlns:a16="http://schemas.microsoft.com/office/drawing/2014/main" id="{E57F1718-EEAF-98A0-6660-433AB83E0258}"/>
              </a:ext>
            </a:extLst>
          </p:cNvPr>
          <p:cNvSpPr txBox="1">
            <a:spLocks noGrp="1"/>
          </p:cNvSpPr>
          <p:nvPr>
            <p:ph type="ctrTitle"/>
          </p:nvPr>
        </p:nvSpPr>
        <p:spPr>
          <a:xfrm>
            <a:off x="0" y="0"/>
            <a:ext cx="9144000" cy="905376"/>
          </a:xfrm>
          <a:prstGeom prst="rect">
            <a:avLst/>
          </a:prstGeom>
          <a:solidFill>
            <a:schemeClr val="bg1"/>
          </a:solidFill>
        </p:spPr>
        <p:txBody>
          <a:bodyPr vert="horz" wrap="square" lIns="0" tIns="12700" rIns="0" bIns="0" rtlCol="0">
            <a:spAutoFit/>
          </a:bodyPr>
          <a:lstStyle/>
          <a:p>
            <a:pPr marL="12700">
              <a:lnSpc>
                <a:spcPct val="100000"/>
              </a:lnSpc>
              <a:spcBef>
                <a:spcPts val="100"/>
              </a:spcBef>
            </a:pPr>
            <a:r>
              <a:rPr lang="en-US" dirty="0"/>
              <a:t>Understanding Data Scrubbing: Fixing Errors in Data</a:t>
            </a:r>
            <a:endParaRPr spc="-10" dirty="0"/>
          </a:p>
        </p:txBody>
      </p:sp>
    </p:spTree>
    <p:extLst>
      <p:ext uri="{BB962C8B-B14F-4D97-AF65-F5344CB8AC3E}">
        <p14:creationId xmlns:p14="http://schemas.microsoft.com/office/powerpoint/2010/main" val="7928171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CA99B-78C4-967F-01EF-751722985136}"/>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DF55D7DD-6E9E-9D50-D7B0-9A9DFDD03D9F}"/>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12</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a:extLst>
              <a:ext uri="{FF2B5EF4-FFF2-40B4-BE49-F238E27FC236}">
                <a16:creationId xmlns:a16="http://schemas.microsoft.com/office/drawing/2014/main" id="{1BFBC4C2-4006-84B4-69E6-A7F419692F7E}"/>
              </a:ext>
            </a:extLst>
          </p:cNvPr>
          <p:cNvSpPr txBox="1"/>
          <p:nvPr/>
        </p:nvSpPr>
        <p:spPr>
          <a:xfrm>
            <a:off x="0" y="685800"/>
            <a:ext cx="9143999" cy="6406113"/>
          </a:xfrm>
          <a:prstGeom prst="rect">
            <a:avLst/>
          </a:prstGeom>
          <a:solidFill>
            <a:schemeClr val="bg1"/>
          </a:solidFill>
        </p:spPr>
        <p:txBody>
          <a:bodyPr vert="horz" wrap="square" lIns="0" tIns="9525" rIns="0" bIns="0" rtlCol="0">
            <a:spAutoFit/>
          </a:bodyPr>
          <a:lstStyle/>
          <a:p>
            <a:pPr>
              <a:lnSpc>
                <a:spcPct val="150000"/>
              </a:lnSpc>
            </a:pPr>
            <a:r>
              <a:rPr lang="en-US" sz="2700" b="1" dirty="0">
                <a:latin typeface="+mj-lt"/>
              </a:rPr>
              <a:t>When Do We Choose Mean?</a:t>
            </a:r>
          </a:p>
          <a:p>
            <a:pPr>
              <a:lnSpc>
                <a:spcPct val="150000"/>
              </a:lnSpc>
            </a:pPr>
            <a:r>
              <a:rPr lang="en-US" sz="2700" dirty="0">
                <a:latin typeface="+mj-lt"/>
              </a:rPr>
              <a:t>The mean is typically chosen when:</a:t>
            </a:r>
          </a:p>
          <a:p>
            <a:pPr marL="457200" indent="-457200">
              <a:lnSpc>
                <a:spcPct val="150000"/>
              </a:lnSpc>
              <a:buFont typeface="Arial" panose="020B0604020202020204" pitchFamily="34" charset="0"/>
              <a:buChar char="•"/>
            </a:pPr>
            <a:r>
              <a:rPr lang="en-US" sz="2700" dirty="0">
                <a:latin typeface="+mj-lt"/>
              </a:rPr>
              <a:t>The data is </a:t>
            </a:r>
            <a:r>
              <a:rPr lang="en-US" sz="2700" b="1" dirty="0">
                <a:latin typeface="+mj-lt"/>
              </a:rPr>
              <a:t>symmetrically distributed</a:t>
            </a:r>
            <a:r>
              <a:rPr lang="en-US" sz="2700" dirty="0">
                <a:latin typeface="+mj-lt"/>
              </a:rPr>
              <a:t> without extreme values (outliers).</a:t>
            </a:r>
          </a:p>
          <a:p>
            <a:pPr marL="457200" indent="-457200">
              <a:lnSpc>
                <a:spcPct val="150000"/>
              </a:lnSpc>
              <a:buFont typeface="Arial" panose="020B0604020202020204" pitchFamily="34" charset="0"/>
              <a:buChar char="•"/>
            </a:pPr>
            <a:r>
              <a:rPr lang="en-US" sz="2700" dirty="0">
                <a:latin typeface="+mj-lt"/>
              </a:rPr>
              <a:t>We want to represent the </a:t>
            </a:r>
            <a:r>
              <a:rPr lang="en-US" sz="2700" b="1" dirty="0">
                <a:latin typeface="+mj-lt"/>
              </a:rPr>
              <a:t>overall balance</a:t>
            </a:r>
            <a:r>
              <a:rPr lang="en-US" sz="2700" dirty="0">
                <a:latin typeface="+mj-lt"/>
              </a:rPr>
              <a:t> of the dataset.</a:t>
            </a:r>
          </a:p>
          <a:p>
            <a:pPr marL="457200" indent="-457200">
              <a:lnSpc>
                <a:spcPct val="150000"/>
              </a:lnSpc>
              <a:buFont typeface="Arial" panose="020B0604020202020204" pitchFamily="34" charset="0"/>
              <a:buChar char="•"/>
            </a:pPr>
            <a:r>
              <a:rPr lang="en-US" sz="2700" dirty="0">
                <a:latin typeface="+mj-lt"/>
              </a:rPr>
              <a:t>The dataset contains </a:t>
            </a:r>
            <a:r>
              <a:rPr lang="en-US" sz="2700" b="1" dirty="0">
                <a:latin typeface="+mj-lt"/>
              </a:rPr>
              <a:t>continuous numerical data</a:t>
            </a:r>
            <a:r>
              <a:rPr lang="en-US" sz="2700" dirty="0">
                <a:latin typeface="+mj-lt"/>
              </a:rPr>
              <a:t> rather than categorical data.</a:t>
            </a:r>
          </a:p>
          <a:p>
            <a:pPr>
              <a:lnSpc>
                <a:spcPct val="150000"/>
              </a:lnSpc>
            </a:pPr>
            <a:r>
              <a:rPr lang="en-US" sz="2700" dirty="0">
                <a:latin typeface="+mj-lt"/>
              </a:rPr>
              <a:t>However, if there are </a:t>
            </a:r>
            <a:r>
              <a:rPr lang="en-US" sz="2700" b="1" dirty="0">
                <a:latin typeface="+mj-lt"/>
              </a:rPr>
              <a:t>outliers</a:t>
            </a:r>
            <a:r>
              <a:rPr lang="en-US" sz="2700" dirty="0">
                <a:latin typeface="+mj-lt"/>
              </a:rPr>
              <a:t> (e.g., a very high or low number compared to the rest), the mean might not be the best choice, and the </a:t>
            </a:r>
            <a:r>
              <a:rPr lang="en-US" sz="2700" b="1" dirty="0">
                <a:latin typeface="+mj-lt"/>
              </a:rPr>
              <a:t>median</a:t>
            </a:r>
            <a:r>
              <a:rPr lang="en-US" sz="2700" dirty="0">
                <a:latin typeface="+mj-lt"/>
              </a:rPr>
              <a:t> could be more reliable.</a:t>
            </a:r>
          </a:p>
        </p:txBody>
      </p:sp>
      <p:sp>
        <p:nvSpPr>
          <p:cNvPr id="2" name="object 2">
            <a:extLst>
              <a:ext uri="{FF2B5EF4-FFF2-40B4-BE49-F238E27FC236}">
                <a16:creationId xmlns:a16="http://schemas.microsoft.com/office/drawing/2014/main" id="{00C10C2C-12F3-7FCD-40C7-3F98CD79E96F}"/>
              </a:ext>
            </a:extLst>
          </p:cNvPr>
          <p:cNvSpPr txBox="1">
            <a:spLocks noGrp="1"/>
          </p:cNvSpPr>
          <p:nvPr>
            <p:ph type="ctrTitle"/>
          </p:nvPr>
        </p:nvSpPr>
        <p:spPr>
          <a:xfrm>
            <a:off x="0" y="0"/>
            <a:ext cx="9144000" cy="905376"/>
          </a:xfrm>
          <a:prstGeom prst="rect">
            <a:avLst/>
          </a:prstGeom>
          <a:solidFill>
            <a:schemeClr val="bg1"/>
          </a:solidFill>
        </p:spPr>
        <p:txBody>
          <a:bodyPr vert="horz" wrap="square" lIns="0" tIns="12700" rIns="0" bIns="0" rtlCol="0">
            <a:spAutoFit/>
          </a:bodyPr>
          <a:lstStyle/>
          <a:p>
            <a:pPr marL="12700">
              <a:lnSpc>
                <a:spcPct val="100000"/>
              </a:lnSpc>
              <a:spcBef>
                <a:spcPts val="100"/>
              </a:spcBef>
            </a:pPr>
            <a:r>
              <a:rPr lang="en-US" dirty="0"/>
              <a:t>Understanding Data Scrubbing: Fixing Errors in Data</a:t>
            </a:r>
            <a:endParaRPr spc="-10" dirty="0"/>
          </a:p>
        </p:txBody>
      </p:sp>
    </p:spTree>
    <p:extLst>
      <p:ext uri="{BB962C8B-B14F-4D97-AF65-F5344CB8AC3E}">
        <p14:creationId xmlns:p14="http://schemas.microsoft.com/office/powerpoint/2010/main" val="2389906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91C903-42F7-0163-C4EB-C4549906352F}"/>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773465CE-7C79-7048-CD3E-0205C1AB6E47}"/>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13</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a:extLst>
              <a:ext uri="{FF2B5EF4-FFF2-40B4-BE49-F238E27FC236}">
                <a16:creationId xmlns:a16="http://schemas.microsoft.com/office/drawing/2014/main" id="{1167E93C-C0B1-6B66-237B-E12577EE5F19}"/>
              </a:ext>
            </a:extLst>
          </p:cNvPr>
          <p:cNvSpPr txBox="1"/>
          <p:nvPr/>
        </p:nvSpPr>
        <p:spPr>
          <a:xfrm>
            <a:off x="0" y="685800"/>
            <a:ext cx="9143999" cy="3820790"/>
          </a:xfrm>
          <a:prstGeom prst="rect">
            <a:avLst/>
          </a:prstGeom>
          <a:solidFill>
            <a:schemeClr val="bg1"/>
          </a:solidFill>
        </p:spPr>
        <p:txBody>
          <a:bodyPr vert="horz" wrap="square" lIns="0" tIns="9525" rIns="0" bIns="0" rtlCol="0">
            <a:spAutoFit/>
          </a:bodyPr>
          <a:lstStyle/>
          <a:p>
            <a:pPr>
              <a:lnSpc>
                <a:spcPct val="150000"/>
              </a:lnSpc>
            </a:pPr>
            <a:r>
              <a:rPr lang="en-US" sz="2800" b="1" dirty="0">
                <a:latin typeface="+mj-lt"/>
              </a:rPr>
              <a:t>Step 1: Download and Import the Data</a:t>
            </a:r>
          </a:p>
          <a:p>
            <a:pPr marL="514350" indent="-514350">
              <a:lnSpc>
                <a:spcPct val="150000"/>
              </a:lnSpc>
              <a:buFont typeface="+mj-lt"/>
              <a:buAutoNum type="arabicPeriod"/>
            </a:pPr>
            <a:r>
              <a:rPr lang="en-US" sz="2800" b="1" dirty="0">
                <a:latin typeface="+mj-lt"/>
              </a:rPr>
              <a:t>Download the dataset</a:t>
            </a:r>
            <a:r>
              <a:rPr lang="en-US" sz="2800" dirty="0">
                <a:latin typeface="+mj-lt"/>
              </a:rPr>
              <a:t> and save it to your computer.</a:t>
            </a:r>
          </a:p>
          <a:p>
            <a:pPr marL="514350" indent="-514350">
              <a:lnSpc>
                <a:spcPct val="150000"/>
              </a:lnSpc>
              <a:buFont typeface="+mj-lt"/>
              <a:buAutoNum type="arabicPeriod"/>
            </a:pPr>
            <a:r>
              <a:rPr lang="en-US" sz="2800" b="1" dirty="0">
                <a:latin typeface="+mj-lt"/>
              </a:rPr>
              <a:t>Import the dataset into RapidMiner</a:t>
            </a:r>
            <a:r>
              <a:rPr lang="en-US" sz="2800" dirty="0">
                <a:latin typeface="+mj-lt"/>
              </a:rPr>
              <a:t> and store it in your repository.</a:t>
            </a:r>
          </a:p>
          <a:p>
            <a:pPr marL="514350" indent="-514350">
              <a:lnSpc>
                <a:spcPct val="150000"/>
              </a:lnSpc>
              <a:buFont typeface="+mj-lt"/>
              <a:buAutoNum type="arabicPeriod"/>
            </a:pPr>
            <a:r>
              <a:rPr lang="en-US" sz="2800" b="1" dirty="0">
                <a:latin typeface="+mj-lt"/>
              </a:rPr>
              <a:t>Rename the dataset</a:t>
            </a:r>
            <a:r>
              <a:rPr lang="en-US" sz="2800" dirty="0">
                <a:latin typeface="+mj-lt"/>
              </a:rPr>
              <a:t> in RapidMiner as </a:t>
            </a:r>
            <a:r>
              <a:rPr lang="en-US" sz="2800" b="1" dirty="0">
                <a:latin typeface="+mj-lt"/>
              </a:rPr>
              <a:t>Lab1_Exercise</a:t>
            </a:r>
            <a:r>
              <a:rPr lang="en-US" sz="2800" dirty="0">
                <a:latin typeface="+mj-lt"/>
              </a:rPr>
              <a:t> for easy reference.</a:t>
            </a:r>
          </a:p>
        </p:txBody>
      </p:sp>
      <p:sp>
        <p:nvSpPr>
          <p:cNvPr id="2" name="object 2">
            <a:extLst>
              <a:ext uri="{FF2B5EF4-FFF2-40B4-BE49-F238E27FC236}">
                <a16:creationId xmlns:a16="http://schemas.microsoft.com/office/drawing/2014/main" id="{E08DC4B6-FE5C-7C3E-BE3F-7192336C5BC5}"/>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lnSpc>
                <a:spcPct val="100000"/>
              </a:lnSpc>
              <a:spcBef>
                <a:spcPts val="100"/>
              </a:spcBef>
            </a:pPr>
            <a:r>
              <a:rPr lang="en-US" dirty="0"/>
              <a:t>Data Preparation Using RapidMiner</a:t>
            </a:r>
            <a:endParaRPr spc="-10" dirty="0"/>
          </a:p>
        </p:txBody>
      </p:sp>
      <p:pic>
        <p:nvPicPr>
          <p:cNvPr id="6" name="Picture 5">
            <a:extLst>
              <a:ext uri="{FF2B5EF4-FFF2-40B4-BE49-F238E27FC236}">
                <a16:creationId xmlns:a16="http://schemas.microsoft.com/office/drawing/2014/main" id="{510AD3AA-4E9C-A5E2-76A6-9E04EB53BD96}"/>
              </a:ext>
            </a:extLst>
          </p:cNvPr>
          <p:cNvPicPr>
            <a:picLocks noChangeAspect="1"/>
          </p:cNvPicPr>
          <p:nvPr/>
        </p:nvPicPr>
        <p:blipFill>
          <a:blip r:embed="rId2"/>
          <a:srcRect t="7037" r="43333" b="50000"/>
          <a:stretch/>
        </p:blipFill>
        <p:spPr>
          <a:xfrm>
            <a:off x="3429000" y="3989119"/>
            <a:ext cx="5181600" cy="2209800"/>
          </a:xfrm>
          <a:prstGeom prst="rect">
            <a:avLst/>
          </a:prstGeom>
        </p:spPr>
      </p:pic>
      <p:sp>
        <p:nvSpPr>
          <p:cNvPr id="7" name="Rectangle: Rounded Corners 6">
            <a:extLst>
              <a:ext uri="{FF2B5EF4-FFF2-40B4-BE49-F238E27FC236}">
                <a16:creationId xmlns:a16="http://schemas.microsoft.com/office/drawing/2014/main" id="{DD9D0B0A-BE57-8951-D639-6B94894E1F9C}"/>
              </a:ext>
            </a:extLst>
          </p:cNvPr>
          <p:cNvSpPr/>
          <p:nvPr/>
        </p:nvSpPr>
        <p:spPr>
          <a:xfrm>
            <a:off x="5181600" y="5410200"/>
            <a:ext cx="2895600" cy="609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274187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4623D6-4EB2-1EB7-1223-7BC72160D75D}"/>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0D0DEEA6-0161-B927-69E9-F2FEE0A48755}"/>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14</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a:extLst>
              <a:ext uri="{FF2B5EF4-FFF2-40B4-BE49-F238E27FC236}">
                <a16:creationId xmlns:a16="http://schemas.microsoft.com/office/drawing/2014/main" id="{41D32B5D-384D-F158-8E0A-399E83487C65}"/>
              </a:ext>
            </a:extLst>
          </p:cNvPr>
          <p:cNvSpPr txBox="1"/>
          <p:nvPr/>
        </p:nvSpPr>
        <p:spPr>
          <a:xfrm>
            <a:off x="0" y="685800"/>
            <a:ext cx="9143999" cy="3820790"/>
          </a:xfrm>
          <a:prstGeom prst="rect">
            <a:avLst/>
          </a:prstGeom>
          <a:solidFill>
            <a:schemeClr val="bg1"/>
          </a:solidFill>
        </p:spPr>
        <p:txBody>
          <a:bodyPr vert="horz" wrap="square" lIns="0" tIns="9525" rIns="0" bIns="0" rtlCol="0">
            <a:spAutoFit/>
          </a:bodyPr>
          <a:lstStyle/>
          <a:p>
            <a:pPr>
              <a:lnSpc>
                <a:spcPct val="150000"/>
              </a:lnSpc>
            </a:pPr>
            <a:r>
              <a:rPr lang="en-US" sz="2800" b="1" dirty="0">
                <a:latin typeface="+mj-lt"/>
              </a:rPr>
              <a:t>“Internet Usage and Demographics Dataset"</a:t>
            </a:r>
            <a:r>
              <a:rPr lang="en-US" sz="2800" dirty="0">
                <a:latin typeface="+mj-lt"/>
              </a:rPr>
              <a:t>, available on </a:t>
            </a:r>
            <a:r>
              <a:rPr lang="en-US" sz="2800" dirty="0" err="1">
                <a:latin typeface="+mj-lt"/>
              </a:rPr>
              <a:t>Github</a:t>
            </a:r>
            <a:r>
              <a:rPr lang="en-US" sz="2800" dirty="0">
                <a:latin typeface="+mj-lt"/>
              </a:rPr>
              <a:t>. It includes information about users' demographic details (gender, race, birth year, marital status) along with their internet habits (years on the internet, hours per day, preferred browser, search engine, email service, and social media usage).</a:t>
            </a:r>
          </a:p>
        </p:txBody>
      </p:sp>
      <p:sp>
        <p:nvSpPr>
          <p:cNvPr id="2" name="object 2">
            <a:extLst>
              <a:ext uri="{FF2B5EF4-FFF2-40B4-BE49-F238E27FC236}">
                <a16:creationId xmlns:a16="http://schemas.microsoft.com/office/drawing/2014/main" id="{951836F5-7283-3701-0961-266214075E4E}"/>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lnSpc>
                <a:spcPct val="100000"/>
              </a:lnSpc>
              <a:spcBef>
                <a:spcPts val="100"/>
              </a:spcBef>
            </a:pPr>
            <a:r>
              <a:rPr lang="en-US" dirty="0"/>
              <a:t>Data Preparation Using RapidMiner</a:t>
            </a:r>
            <a:endParaRPr spc="-10" dirty="0"/>
          </a:p>
        </p:txBody>
      </p:sp>
      <p:pic>
        <p:nvPicPr>
          <p:cNvPr id="8" name="Picture 7">
            <a:extLst>
              <a:ext uri="{FF2B5EF4-FFF2-40B4-BE49-F238E27FC236}">
                <a16:creationId xmlns:a16="http://schemas.microsoft.com/office/drawing/2014/main" id="{24655A89-B393-09AF-8FBB-09076E5B13BE}"/>
              </a:ext>
            </a:extLst>
          </p:cNvPr>
          <p:cNvPicPr>
            <a:picLocks noChangeAspect="1"/>
          </p:cNvPicPr>
          <p:nvPr/>
        </p:nvPicPr>
        <p:blipFill>
          <a:blip r:embed="rId2"/>
          <a:srcRect t="14445" r="33333" b="44074"/>
          <a:stretch/>
        </p:blipFill>
        <p:spPr>
          <a:xfrm>
            <a:off x="3048000" y="4038600"/>
            <a:ext cx="6096000" cy="2133600"/>
          </a:xfrm>
          <a:prstGeom prst="rect">
            <a:avLst/>
          </a:prstGeom>
        </p:spPr>
      </p:pic>
    </p:spTree>
    <p:extLst>
      <p:ext uri="{BB962C8B-B14F-4D97-AF65-F5344CB8AC3E}">
        <p14:creationId xmlns:p14="http://schemas.microsoft.com/office/powerpoint/2010/main" val="2742566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3ADEF7-A27C-4416-AD8A-105F450730E2}"/>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3683523D-6741-5AB0-7FFD-879119BFD288}"/>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15</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2" name="object 2">
            <a:extLst>
              <a:ext uri="{FF2B5EF4-FFF2-40B4-BE49-F238E27FC236}">
                <a16:creationId xmlns:a16="http://schemas.microsoft.com/office/drawing/2014/main" id="{E6A738E6-334A-D1F7-852E-127B671EED82}"/>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lnSpc>
                <a:spcPct val="100000"/>
              </a:lnSpc>
              <a:spcBef>
                <a:spcPts val="100"/>
              </a:spcBef>
            </a:pPr>
            <a:r>
              <a:rPr lang="en-US" dirty="0"/>
              <a:t>Data Preparation Using RapidMiner</a:t>
            </a:r>
            <a:endParaRPr spc="-10" dirty="0"/>
          </a:p>
        </p:txBody>
      </p:sp>
      <p:pic>
        <p:nvPicPr>
          <p:cNvPr id="6" name="Picture 5">
            <a:extLst>
              <a:ext uri="{FF2B5EF4-FFF2-40B4-BE49-F238E27FC236}">
                <a16:creationId xmlns:a16="http://schemas.microsoft.com/office/drawing/2014/main" id="{A6E76957-28D9-CA4A-F395-68C66AD880E0}"/>
              </a:ext>
            </a:extLst>
          </p:cNvPr>
          <p:cNvPicPr>
            <a:picLocks noChangeAspect="1"/>
          </p:cNvPicPr>
          <p:nvPr/>
        </p:nvPicPr>
        <p:blipFill>
          <a:blip r:embed="rId2"/>
          <a:srcRect l="6040" t="5555" r="7500" b="7038"/>
          <a:stretch/>
        </p:blipFill>
        <p:spPr>
          <a:xfrm>
            <a:off x="619034" y="1181100"/>
            <a:ext cx="7905931" cy="4495800"/>
          </a:xfrm>
          <a:prstGeom prst="rect">
            <a:avLst/>
          </a:prstGeom>
        </p:spPr>
      </p:pic>
      <p:sp>
        <p:nvSpPr>
          <p:cNvPr id="7" name="Rectangle: Rounded Corners 6">
            <a:extLst>
              <a:ext uri="{FF2B5EF4-FFF2-40B4-BE49-F238E27FC236}">
                <a16:creationId xmlns:a16="http://schemas.microsoft.com/office/drawing/2014/main" id="{69621123-10C8-2AF0-2E39-A312A9993E3E}"/>
              </a:ext>
            </a:extLst>
          </p:cNvPr>
          <p:cNvSpPr/>
          <p:nvPr/>
        </p:nvSpPr>
        <p:spPr>
          <a:xfrm>
            <a:off x="609600" y="1981200"/>
            <a:ext cx="914400" cy="228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997513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B57D4A-B564-D87E-FCB5-C14281151F89}"/>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30126D01-C8AD-86F3-5487-AF6BAFC362BB}"/>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16</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2" name="object 2">
            <a:extLst>
              <a:ext uri="{FF2B5EF4-FFF2-40B4-BE49-F238E27FC236}">
                <a16:creationId xmlns:a16="http://schemas.microsoft.com/office/drawing/2014/main" id="{F1BB5B13-9AE3-DB6A-9AE4-4BA60BF41297}"/>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lnSpc>
                <a:spcPct val="100000"/>
              </a:lnSpc>
              <a:spcBef>
                <a:spcPts val="100"/>
              </a:spcBef>
            </a:pPr>
            <a:r>
              <a:rPr lang="en-US" dirty="0"/>
              <a:t>Data Preparation Using RapidMiner</a:t>
            </a:r>
            <a:endParaRPr spc="-10" dirty="0"/>
          </a:p>
        </p:txBody>
      </p:sp>
      <p:pic>
        <p:nvPicPr>
          <p:cNvPr id="5" name="Picture 4">
            <a:extLst>
              <a:ext uri="{FF2B5EF4-FFF2-40B4-BE49-F238E27FC236}">
                <a16:creationId xmlns:a16="http://schemas.microsoft.com/office/drawing/2014/main" id="{41E6B75D-CD66-F142-CA1E-5E2139B9E93E}"/>
              </a:ext>
            </a:extLst>
          </p:cNvPr>
          <p:cNvPicPr>
            <a:picLocks noChangeAspect="1"/>
          </p:cNvPicPr>
          <p:nvPr/>
        </p:nvPicPr>
        <p:blipFill>
          <a:blip r:embed="rId2"/>
          <a:srcRect l="16667" t="4074" r="18332" b="5555"/>
          <a:stretch/>
        </p:blipFill>
        <p:spPr>
          <a:xfrm>
            <a:off x="1524000" y="1066800"/>
            <a:ext cx="5943600" cy="4648200"/>
          </a:xfrm>
          <a:prstGeom prst="rect">
            <a:avLst/>
          </a:prstGeom>
        </p:spPr>
      </p:pic>
      <p:sp>
        <p:nvSpPr>
          <p:cNvPr id="8" name="Rectangle: Rounded Corners 7">
            <a:extLst>
              <a:ext uri="{FF2B5EF4-FFF2-40B4-BE49-F238E27FC236}">
                <a16:creationId xmlns:a16="http://schemas.microsoft.com/office/drawing/2014/main" id="{E562271E-4B7B-30EC-9D2A-77ABC8146017}"/>
              </a:ext>
            </a:extLst>
          </p:cNvPr>
          <p:cNvSpPr/>
          <p:nvPr/>
        </p:nvSpPr>
        <p:spPr>
          <a:xfrm>
            <a:off x="2743200" y="1905000"/>
            <a:ext cx="1752600" cy="4572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647858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1D3C11-188A-B02F-EB86-2AC295D1E695}"/>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23F0F921-5B78-8298-0E2D-3E221557BB15}"/>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17</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2" name="object 2">
            <a:extLst>
              <a:ext uri="{FF2B5EF4-FFF2-40B4-BE49-F238E27FC236}">
                <a16:creationId xmlns:a16="http://schemas.microsoft.com/office/drawing/2014/main" id="{B47F0FDA-CF08-CDF1-C5B3-B53C8BC55A25}"/>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lnSpc>
                <a:spcPct val="100000"/>
              </a:lnSpc>
              <a:spcBef>
                <a:spcPts val="100"/>
              </a:spcBef>
            </a:pPr>
            <a:r>
              <a:rPr lang="en-US" dirty="0"/>
              <a:t>Data Preparation Using RapidMiner</a:t>
            </a:r>
            <a:endParaRPr spc="-10" dirty="0"/>
          </a:p>
        </p:txBody>
      </p:sp>
      <p:pic>
        <p:nvPicPr>
          <p:cNvPr id="6" name="Picture 5">
            <a:extLst>
              <a:ext uri="{FF2B5EF4-FFF2-40B4-BE49-F238E27FC236}">
                <a16:creationId xmlns:a16="http://schemas.microsoft.com/office/drawing/2014/main" id="{AFCA7A13-6271-A1A1-60A8-0F790452DEA5}"/>
              </a:ext>
            </a:extLst>
          </p:cNvPr>
          <p:cNvPicPr>
            <a:picLocks noChangeAspect="1"/>
          </p:cNvPicPr>
          <p:nvPr/>
        </p:nvPicPr>
        <p:blipFill>
          <a:blip r:embed="rId2"/>
          <a:srcRect l="16667" t="4074" r="16667" b="5555"/>
          <a:stretch/>
        </p:blipFill>
        <p:spPr>
          <a:xfrm>
            <a:off x="1524000" y="1066800"/>
            <a:ext cx="6096000" cy="4648200"/>
          </a:xfrm>
          <a:prstGeom prst="rect">
            <a:avLst/>
          </a:prstGeom>
        </p:spPr>
      </p:pic>
      <p:sp>
        <p:nvSpPr>
          <p:cNvPr id="7" name="Rectangle: Rounded Corners 6">
            <a:extLst>
              <a:ext uri="{FF2B5EF4-FFF2-40B4-BE49-F238E27FC236}">
                <a16:creationId xmlns:a16="http://schemas.microsoft.com/office/drawing/2014/main" id="{72B43412-2812-93CB-8CAA-E3DE5928826C}"/>
              </a:ext>
            </a:extLst>
          </p:cNvPr>
          <p:cNvSpPr/>
          <p:nvPr/>
        </p:nvSpPr>
        <p:spPr>
          <a:xfrm>
            <a:off x="6501582" y="5400368"/>
            <a:ext cx="545690" cy="381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7809341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1531D9-49D5-18C5-5786-3E7F7302EE6A}"/>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6F8D6655-DA5F-2A6B-859B-3AC2FF81EBD4}"/>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18</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2" name="object 2">
            <a:extLst>
              <a:ext uri="{FF2B5EF4-FFF2-40B4-BE49-F238E27FC236}">
                <a16:creationId xmlns:a16="http://schemas.microsoft.com/office/drawing/2014/main" id="{FC5172FE-E710-BF2F-17FD-249A96187722}"/>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lnSpc>
                <a:spcPct val="100000"/>
              </a:lnSpc>
              <a:spcBef>
                <a:spcPts val="100"/>
              </a:spcBef>
            </a:pPr>
            <a:r>
              <a:rPr lang="en-US" dirty="0"/>
              <a:t>Data Preparation Using RapidMiner</a:t>
            </a:r>
            <a:endParaRPr spc="-10" dirty="0"/>
          </a:p>
        </p:txBody>
      </p:sp>
      <p:pic>
        <p:nvPicPr>
          <p:cNvPr id="5" name="Picture 4">
            <a:extLst>
              <a:ext uri="{FF2B5EF4-FFF2-40B4-BE49-F238E27FC236}">
                <a16:creationId xmlns:a16="http://schemas.microsoft.com/office/drawing/2014/main" id="{EE1871DD-CF69-19FB-83D1-0736A7DBD611}"/>
              </a:ext>
            </a:extLst>
          </p:cNvPr>
          <p:cNvPicPr>
            <a:picLocks noChangeAspect="1"/>
          </p:cNvPicPr>
          <p:nvPr/>
        </p:nvPicPr>
        <p:blipFill>
          <a:blip r:embed="rId2"/>
          <a:srcRect l="16667" t="4265" r="16667" b="5555"/>
          <a:stretch/>
        </p:blipFill>
        <p:spPr>
          <a:xfrm>
            <a:off x="1524000" y="1076632"/>
            <a:ext cx="6096000" cy="4638368"/>
          </a:xfrm>
          <a:prstGeom prst="rect">
            <a:avLst/>
          </a:prstGeom>
        </p:spPr>
      </p:pic>
      <p:sp>
        <p:nvSpPr>
          <p:cNvPr id="8" name="Rectangle: Rounded Corners 7">
            <a:extLst>
              <a:ext uri="{FF2B5EF4-FFF2-40B4-BE49-F238E27FC236}">
                <a16:creationId xmlns:a16="http://schemas.microsoft.com/office/drawing/2014/main" id="{85A0F7DC-602E-8C70-3188-DE0003C3FEA3}"/>
              </a:ext>
            </a:extLst>
          </p:cNvPr>
          <p:cNvSpPr/>
          <p:nvPr/>
        </p:nvSpPr>
        <p:spPr>
          <a:xfrm>
            <a:off x="1676400" y="1905000"/>
            <a:ext cx="661218" cy="228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5C307BD1-ED77-2238-AB19-BF54F155CF01}"/>
              </a:ext>
            </a:extLst>
          </p:cNvPr>
          <p:cNvSpPr/>
          <p:nvPr/>
        </p:nvSpPr>
        <p:spPr>
          <a:xfrm>
            <a:off x="6501582" y="5400368"/>
            <a:ext cx="545690" cy="381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233345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FD1A8B-8E79-1CC2-6FD8-FDCBDCA2F13D}"/>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F8E8EA7D-178C-A1B3-1C83-E5F88FB816C6}"/>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19</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2" name="object 2">
            <a:extLst>
              <a:ext uri="{FF2B5EF4-FFF2-40B4-BE49-F238E27FC236}">
                <a16:creationId xmlns:a16="http://schemas.microsoft.com/office/drawing/2014/main" id="{DCE0CEC7-6EAC-856F-CE31-CC7ED155740D}"/>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lnSpc>
                <a:spcPct val="100000"/>
              </a:lnSpc>
              <a:spcBef>
                <a:spcPts val="100"/>
              </a:spcBef>
            </a:pPr>
            <a:r>
              <a:rPr lang="en-US" dirty="0"/>
              <a:t>Data Preparation Using RapidMiner</a:t>
            </a:r>
            <a:endParaRPr spc="-10" dirty="0"/>
          </a:p>
        </p:txBody>
      </p:sp>
      <p:sp>
        <p:nvSpPr>
          <p:cNvPr id="10" name="TextBox 9">
            <a:extLst>
              <a:ext uri="{FF2B5EF4-FFF2-40B4-BE49-F238E27FC236}">
                <a16:creationId xmlns:a16="http://schemas.microsoft.com/office/drawing/2014/main" id="{AA420ECB-D2D5-FB82-5F7F-62E314750BFC}"/>
              </a:ext>
            </a:extLst>
          </p:cNvPr>
          <p:cNvSpPr txBox="1"/>
          <p:nvPr/>
        </p:nvSpPr>
        <p:spPr>
          <a:xfrm>
            <a:off x="0" y="4349056"/>
            <a:ext cx="4680154" cy="523220"/>
          </a:xfrm>
          <a:prstGeom prst="rect">
            <a:avLst/>
          </a:prstGeom>
          <a:noFill/>
        </p:spPr>
        <p:txBody>
          <a:bodyPr wrap="square">
            <a:spAutoFit/>
          </a:bodyPr>
          <a:lstStyle/>
          <a:p>
            <a:r>
              <a:rPr lang="en-US" sz="2800" b="1" dirty="0">
                <a:latin typeface="+mj-lt"/>
              </a:rPr>
              <a:t>Step 2: Set Up a New Process</a:t>
            </a:r>
            <a:endParaRPr lang="en-AU" sz="2800" b="1" dirty="0">
              <a:latin typeface="+mj-lt"/>
            </a:endParaRPr>
          </a:p>
        </p:txBody>
      </p:sp>
      <p:sp>
        <p:nvSpPr>
          <p:cNvPr id="12" name="TextBox 11">
            <a:extLst>
              <a:ext uri="{FF2B5EF4-FFF2-40B4-BE49-F238E27FC236}">
                <a16:creationId xmlns:a16="http://schemas.microsoft.com/office/drawing/2014/main" id="{4139E8E1-4F00-A373-0925-7FA63C03DA88}"/>
              </a:ext>
            </a:extLst>
          </p:cNvPr>
          <p:cNvSpPr txBox="1"/>
          <p:nvPr/>
        </p:nvSpPr>
        <p:spPr>
          <a:xfrm>
            <a:off x="0" y="4824532"/>
            <a:ext cx="9144000" cy="1964512"/>
          </a:xfrm>
          <a:prstGeom prst="rect">
            <a:avLst/>
          </a:prstGeom>
          <a:solidFill>
            <a:schemeClr val="bg1"/>
          </a:solidFill>
        </p:spPr>
        <p:txBody>
          <a:bodyPr wrap="square">
            <a:spAutoFit/>
          </a:bodyPr>
          <a:lstStyle/>
          <a:p>
            <a:pPr>
              <a:lnSpc>
                <a:spcPct val="150000"/>
              </a:lnSpc>
            </a:pPr>
            <a:r>
              <a:rPr lang="en-US" sz="2800" b="1" dirty="0">
                <a:latin typeface="+mj-lt"/>
              </a:rPr>
              <a:t>1. Create a New Process</a:t>
            </a:r>
          </a:p>
          <a:p>
            <a:pPr marL="457200" lvl="1" indent="-457200">
              <a:lnSpc>
                <a:spcPct val="150000"/>
              </a:lnSpc>
              <a:buFont typeface="Arial" panose="020B0604020202020204" pitchFamily="34" charset="0"/>
              <a:buChar char="•"/>
            </a:pPr>
            <a:r>
              <a:rPr lang="en-US" sz="2800" dirty="0">
                <a:latin typeface="+mj-lt"/>
              </a:rPr>
              <a:t>Open </a:t>
            </a:r>
            <a:r>
              <a:rPr lang="en-US" sz="2800" b="1" dirty="0">
                <a:latin typeface="+mj-lt"/>
              </a:rPr>
              <a:t>RapidMiner Studio</a:t>
            </a:r>
            <a:r>
              <a:rPr lang="en-US" sz="2800" dirty="0">
                <a:latin typeface="+mj-lt"/>
              </a:rPr>
              <a:t>.</a:t>
            </a:r>
          </a:p>
          <a:p>
            <a:pPr marL="457200" indent="-457200">
              <a:lnSpc>
                <a:spcPct val="150000"/>
              </a:lnSpc>
              <a:buFont typeface="Arial" panose="020B0604020202020204" pitchFamily="34" charset="0"/>
              <a:buChar char="•"/>
            </a:pPr>
            <a:r>
              <a:rPr lang="en-US" sz="2800" dirty="0">
                <a:latin typeface="+mj-lt"/>
              </a:rPr>
              <a:t>Click </a:t>
            </a:r>
            <a:r>
              <a:rPr lang="en-US" sz="2800" b="1" dirty="0">
                <a:latin typeface="+mj-lt"/>
              </a:rPr>
              <a:t>File → New Process</a:t>
            </a:r>
            <a:r>
              <a:rPr lang="en-US" sz="2800" dirty="0">
                <a:latin typeface="+mj-lt"/>
              </a:rPr>
              <a:t> to create a new process.</a:t>
            </a:r>
          </a:p>
        </p:txBody>
      </p:sp>
      <p:pic>
        <p:nvPicPr>
          <p:cNvPr id="5" name="Picture 4">
            <a:extLst>
              <a:ext uri="{FF2B5EF4-FFF2-40B4-BE49-F238E27FC236}">
                <a16:creationId xmlns:a16="http://schemas.microsoft.com/office/drawing/2014/main" id="{251D83E5-CA25-E101-86BA-2118912E1D54}"/>
              </a:ext>
            </a:extLst>
          </p:cNvPr>
          <p:cNvPicPr>
            <a:picLocks noChangeAspect="1"/>
          </p:cNvPicPr>
          <p:nvPr/>
        </p:nvPicPr>
        <p:blipFill>
          <a:blip r:embed="rId2"/>
          <a:srcRect r="1666" b="8519"/>
          <a:stretch/>
        </p:blipFill>
        <p:spPr>
          <a:xfrm>
            <a:off x="1005023" y="794282"/>
            <a:ext cx="6553200" cy="3429323"/>
          </a:xfrm>
          <a:prstGeom prst="rect">
            <a:avLst/>
          </a:prstGeom>
        </p:spPr>
      </p:pic>
    </p:spTree>
    <p:extLst>
      <p:ext uri="{BB962C8B-B14F-4D97-AF65-F5344CB8AC3E}">
        <p14:creationId xmlns:p14="http://schemas.microsoft.com/office/powerpoint/2010/main" val="208489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dirty="0"/>
              <a:t>Unit</a:t>
            </a:r>
            <a:r>
              <a:rPr spc="-80" dirty="0"/>
              <a:t> </a:t>
            </a:r>
            <a:r>
              <a:rPr dirty="0"/>
              <a:t>Learning</a:t>
            </a:r>
            <a:r>
              <a:rPr spc="-75" dirty="0"/>
              <a:t> </a:t>
            </a:r>
            <a:r>
              <a:rPr spc="-10" dirty="0"/>
              <a:t>Outcomes</a:t>
            </a:r>
          </a:p>
        </p:txBody>
      </p:sp>
      <p:sp>
        <p:nvSpPr>
          <p:cNvPr id="4" name="object 4"/>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2</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p:cNvSpPr txBox="1"/>
          <p:nvPr/>
        </p:nvSpPr>
        <p:spPr>
          <a:xfrm>
            <a:off x="519610" y="1483359"/>
            <a:ext cx="8014970" cy="1881797"/>
          </a:xfrm>
          <a:prstGeom prst="rect">
            <a:avLst/>
          </a:prstGeom>
        </p:spPr>
        <p:txBody>
          <a:bodyPr vert="horz" wrap="square" lIns="0" tIns="9525" rIns="0" bIns="0" rtlCol="0">
            <a:spAutoFit/>
          </a:bodyPr>
          <a:lstStyle/>
          <a:p>
            <a:pPr marL="12700" marR="687070">
              <a:lnSpc>
                <a:spcPct val="150000"/>
              </a:lnSpc>
              <a:spcBef>
                <a:spcPts val="1165"/>
              </a:spcBef>
              <a:tabLst>
                <a:tab pos="926465" algn="l"/>
              </a:tabLst>
            </a:pPr>
            <a:r>
              <a:rPr sz="2800" spc="-25" dirty="0">
                <a:solidFill>
                  <a:srgbClr val="3D3935"/>
                </a:solidFill>
                <a:latin typeface="+mj-lt"/>
                <a:cs typeface="Arial"/>
              </a:rPr>
              <a:t>LO3</a:t>
            </a:r>
            <a:r>
              <a:rPr sz="2800" dirty="0">
                <a:solidFill>
                  <a:srgbClr val="3D3935"/>
                </a:solidFill>
                <a:latin typeface="+mj-lt"/>
                <a:cs typeface="Arial"/>
              </a:rPr>
              <a:t>	Apply</a:t>
            </a:r>
            <a:r>
              <a:rPr sz="2800" spc="-40" dirty="0">
                <a:solidFill>
                  <a:srgbClr val="3D3935"/>
                </a:solidFill>
                <a:latin typeface="+mj-lt"/>
                <a:cs typeface="Arial"/>
              </a:rPr>
              <a:t> </a:t>
            </a:r>
            <a:r>
              <a:rPr sz="2800" dirty="0">
                <a:solidFill>
                  <a:srgbClr val="3D3935"/>
                </a:solidFill>
                <a:latin typeface="+mj-lt"/>
                <a:cs typeface="Arial"/>
              </a:rPr>
              <a:t>data</a:t>
            </a:r>
            <a:r>
              <a:rPr sz="2800" spc="-30" dirty="0">
                <a:solidFill>
                  <a:srgbClr val="3D3935"/>
                </a:solidFill>
                <a:latin typeface="+mj-lt"/>
                <a:cs typeface="Arial"/>
              </a:rPr>
              <a:t> </a:t>
            </a:r>
            <a:r>
              <a:rPr sz="2800" dirty="0">
                <a:solidFill>
                  <a:srgbClr val="3D3935"/>
                </a:solidFill>
                <a:latin typeface="+mj-lt"/>
                <a:cs typeface="Arial"/>
              </a:rPr>
              <a:t>mining</a:t>
            </a:r>
            <a:r>
              <a:rPr sz="2800" spc="-35" dirty="0">
                <a:solidFill>
                  <a:srgbClr val="3D3935"/>
                </a:solidFill>
                <a:latin typeface="+mj-lt"/>
                <a:cs typeface="Arial"/>
              </a:rPr>
              <a:t> </a:t>
            </a:r>
            <a:r>
              <a:rPr sz="2800" dirty="0">
                <a:solidFill>
                  <a:srgbClr val="3D3935"/>
                </a:solidFill>
                <a:latin typeface="+mj-lt"/>
                <a:cs typeface="Arial"/>
              </a:rPr>
              <a:t>tools</a:t>
            </a:r>
            <a:r>
              <a:rPr sz="2800" spc="-35" dirty="0">
                <a:solidFill>
                  <a:srgbClr val="3D3935"/>
                </a:solidFill>
                <a:latin typeface="+mj-lt"/>
                <a:cs typeface="Arial"/>
              </a:rPr>
              <a:t> </a:t>
            </a:r>
            <a:r>
              <a:rPr sz="2800" dirty="0">
                <a:solidFill>
                  <a:srgbClr val="3D3935"/>
                </a:solidFill>
                <a:latin typeface="+mj-lt"/>
                <a:cs typeface="Arial"/>
              </a:rPr>
              <a:t>and</a:t>
            </a:r>
            <a:r>
              <a:rPr sz="2800" spc="-35" dirty="0">
                <a:solidFill>
                  <a:srgbClr val="3D3935"/>
                </a:solidFill>
                <a:latin typeface="+mj-lt"/>
                <a:cs typeface="Arial"/>
              </a:rPr>
              <a:t> </a:t>
            </a:r>
            <a:r>
              <a:rPr sz="2800" dirty="0">
                <a:solidFill>
                  <a:srgbClr val="3D3935"/>
                </a:solidFill>
                <a:latin typeface="+mj-lt"/>
                <a:cs typeface="Arial"/>
              </a:rPr>
              <a:t>techniques</a:t>
            </a:r>
            <a:r>
              <a:rPr sz="2800" spc="-35" dirty="0">
                <a:solidFill>
                  <a:srgbClr val="3D3935"/>
                </a:solidFill>
                <a:latin typeface="+mj-lt"/>
                <a:cs typeface="Arial"/>
              </a:rPr>
              <a:t> </a:t>
            </a:r>
            <a:r>
              <a:rPr sz="2800" dirty="0">
                <a:solidFill>
                  <a:srgbClr val="3D3935"/>
                </a:solidFill>
                <a:latin typeface="+mj-lt"/>
                <a:cs typeface="Arial"/>
              </a:rPr>
              <a:t>to</a:t>
            </a:r>
            <a:r>
              <a:rPr sz="2800" spc="-35" dirty="0">
                <a:solidFill>
                  <a:srgbClr val="3D3935"/>
                </a:solidFill>
                <a:latin typeface="+mj-lt"/>
                <a:cs typeface="Arial"/>
              </a:rPr>
              <a:t> </a:t>
            </a:r>
            <a:r>
              <a:rPr sz="2800" dirty="0">
                <a:solidFill>
                  <a:srgbClr val="3D3935"/>
                </a:solidFill>
                <a:latin typeface="+mj-lt"/>
                <a:cs typeface="Arial"/>
              </a:rPr>
              <a:t>generate</a:t>
            </a:r>
            <a:r>
              <a:rPr sz="2800" spc="-30" dirty="0">
                <a:solidFill>
                  <a:srgbClr val="3D3935"/>
                </a:solidFill>
                <a:latin typeface="+mj-lt"/>
                <a:cs typeface="Arial"/>
              </a:rPr>
              <a:t> </a:t>
            </a:r>
            <a:r>
              <a:rPr sz="2800" spc="-10" dirty="0">
                <a:solidFill>
                  <a:srgbClr val="3D3935"/>
                </a:solidFill>
                <a:latin typeface="+mj-lt"/>
                <a:cs typeface="Arial"/>
              </a:rPr>
              <a:t>human- </a:t>
            </a:r>
            <a:r>
              <a:rPr sz="2800" dirty="0">
                <a:solidFill>
                  <a:srgbClr val="3D3935"/>
                </a:solidFill>
                <a:latin typeface="+mj-lt"/>
                <a:cs typeface="Arial"/>
              </a:rPr>
              <a:t>interpretable</a:t>
            </a:r>
            <a:r>
              <a:rPr sz="2800" spc="-40" dirty="0">
                <a:solidFill>
                  <a:srgbClr val="3D3935"/>
                </a:solidFill>
                <a:latin typeface="+mj-lt"/>
                <a:cs typeface="Arial"/>
              </a:rPr>
              <a:t> </a:t>
            </a:r>
            <a:r>
              <a:rPr sz="2800" dirty="0">
                <a:solidFill>
                  <a:srgbClr val="3D3935"/>
                </a:solidFill>
                <a:latin typeface="+mj-lt"/>
                <a:cs typeface="Arial"/>
              </a:rPr>
              <a:t>patterns</a:t>
            </a:r>
            <a:r>
              <a:rPr sz="2800" spc="-40" dirty="0">
                <a:solidFill>
                  <a:srgbClr val="3D3935"/>
                </a:solidFill>
                <a:latin typeface="+mj-lt"/>
                <a:cs typeface="Arial"/>
              </a:rPr>
              <a:t> </a:t>
            </a:r>
            <a:r>
              <a:rPr sz="2800" dirty="0">
                <a:solidFill>
                  <a:srgbClr val="3D3935"/>
                </a:solidFill>
                <a:latin typeface="+mj-lt"/>
                <a:cs typeface="Arial"/>
              </a:rPr>
              <a:t>that</a:t>
            </a:r>
            <a:r>
              <a:rPr sz="2800" spc="-50" dirty="0">
                <a:solidFill>
                  <a:srgbClr val="3D3935"/>
                </a:solidFill>
                <a:latin typeface="+mj-lt"/>
                <a:cs typeface="Arial"/>
              </a:rPr>
              <a:t> </a:t>
            </a:r>
            <a:r>
              <a:rPr sz="2800" dirty="0">
                <a:solidFill>
                  <a:srgbClr val="3D3935"/>
                </a:solidFill>
                <a:latin typeface="+mj-lt"/>
                <a:cs typeface="Arial"/>
              </a:rPr>
              <a:t>describe</a:t>
            </a:r>
            <a:r>
              <a:rPr sz="2800" spc="-35" dirty="0">
                <a:solidFill>
                  <a:srgbClr val="3D3935"/>
                </a:solidFill>
                <a:latin typeface="+mj-lt"/>
                <a:cs typeface="Arial"/>
              </a:rPr>
              <a:t> </a:t>
            </a:r>
            <a:r>
              <a:rPr sz="2800" dirty="0">
                <a:solidFill>
                  <a:srgbClr val="3D3935"/>
                </a:solidFill>
                <a:latin typeface="+mj-lt"/>
                <a:cs typeface="Arial"/>
              </a:rPr>
              <a:t>the</a:t>
            </a:r>
            <a:r>
              <a:rPr sz="2800" spc="-35" dirty="0">
                <a:solidFill>
                  <a:srgbClr val="3D3935"/>
                </a:solidFill>
                <a:latin typeface="+mj-lt"/>
                <a:cs typeface="Arial"/>
              </a:rPr>
              <a:t> </a:t>
            </a:r>
            <a:r>
              <a:rPr sz="2800" dirty="0">
                <a:solidFill>
                  <a:srgbClr val="3D3935"/>
                </a:solidFill>
                <a:latin typeface="+mj-lt"/>
                <a:cs typeface="Arial"/>
              </a:rPr>
              <a:t>data</a:t>
            </a:r>
            <a:r>
              <a:rPr sz="2800" spc="-40" dirty="0">
                <a:solidFill>
                  <a:srgbClr val="3D3935"/>
                </a:solidFill>
                <a:latin typeface="+mj-lt"/>
                <a:cs typeface="Arial"/>
              </a:rPr>
              <a:t> </a:t>
            </a:r>
            <a:r>
              <a:rPr sz="2800" dirty="0">
                <a:solidFill>
                  <a:srgbClr val="3D3935"/>
                </a:solidFill>
                <a:latin typeface="+mj-lt"/>
                <a:cs typeface="Arial"/>
              </a:rPr>
              <a:t>(GA5,</a:t>
            </a:r>
            <a:r>
              <a:rPr sz="2800" spc="-45" dirty="0">
                <a:solidFill>
                  <a:srgbClr val="3D3935"/>
                </a:solidFill>
                <a:latin typeface="+mj-lt"/>
                <a:cs typeface="Arial"/>
              </a:rPr>
              <a:t> </a:t>
            </a:r>
            <a:r>
              <a:rPr sz="2800" spc="-10" dirty="0">
                <a:solidFill>
                  <a:srgbClr val="3D3935"/>
                </a:solidFill>
                <a:latin typeface="+mj-lt"/>
                <a:cs typeface="Arial"/>
              </a:rPr>
              <a:t>GA10)</a:t>
            </a:r>
            <a:endParaRPr sz="2800" dirty="0">
              <a:latin typeface="+mj-lt"/>
              <a:cs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2B2BD1-FC8F-C9D7-EB01-32BF079D538B}"/>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80AC142-FEB1-087F-2503-728D54C5F6F1}"/>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20</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2" name="object 2">
            <a:extLst>
              <a:ext uri="{FF2B5EF4-FFF2-40B4-BE49-F238E27FC236}">
                <a16:creationId xmlns:a16="http://schemas.microsoft.com/office/drawing/2014/main" id="{F4F52911-4C2E-A7AF-FA7D-B492788BB371}"/>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lnSpc>
                <a:spcPct val="100000"/>
              </a:lnSpc>
              <a:spcBef>
                <a:spcPts val="100"/>
              </a:spcBef>
            </a:pPr>
            <a:r>
              <a:rPr lang="en-US" dirty="0"/>
              <a:t>Data Preparation Using RapidMiner</a:t>
            </a:r>
            <a:endParaRPr spc="-10" dirty="0"/>
          </a:p>
        </p:txBody>
      </p:sp>
      <p:sp>
        <p:nvSpPr>
          <p:cNvPr id="12" name="TextBox 11">
            <a:extLst>
              <a:ext uri="{FF2B5EF4-FFF2-40B4-BE49-F238E27FC236}">
                <a16:creationId xmlns:a16="http://schemas.microsoft.com/office/drawing/2014/main" id="{7A3E2ADF-2806-A98D-C372-95508C2BB037}"/>
              </a:ext>
            </a:extLst>
          </p:cNvPr>
          <p:cNvSpPr txBox="1"/>
          <p:nvPr/>
        </p:nvSpPr>
        <p:spPr>
          <a:xfrm>
            <a:off x="17813" y="4157544"/>
            <a:ext cx="9144000" cy="2677656"/>
          </a:xfrm>
          <a:prstGeom prst="rect">
            <a:avLst/>
          </a:prstGeom>
          <a:solidFill>
            <a:schemeClr val="bg1"/>
          </a:solidFill>
        </p:spPr>
        <p:txBody>
          <a:bodyPr wrap="square">
            <a:spAutoFit/>
          </a:bodyPr>
          <a:lstStyle/>
          <a:p>
            <a:r>
              <a:rPr lang="en-US" sz="2800" b="1" dirty="0">
                <a:latin typeface="+mj-lt"/>
              </a:rPr>
              <a:t>2. Add the Dataset</a:t>
            </a:r>
          </a:p>
          <a:p>
            <a:pPr marL="457200" indent="-457200">
              <a:buFont typeface="Arial" panose="020B0604020202020204" pitchFamily="34" charset="0"/>
              <a:buChar char="•"/>
            </a:pPr>
            <a:r>
              <a:rPr lang="en-US" sz="2800" dirty="0">
                <a:latin typeface="+mj-lt"/>
              </a:rPr>
              <a:t>In the </a:t>
            </a:r>
            <a:r>
              <a:rPr lang="en-US" sz="2800" b="1" dirty="0">
                <a:latin typeface="+mj-lt"/>
              </a:rPr>
              <a:t>Repository</a:t>
            </a:r>
            <a:r>
              <a:rPr lang="en-US" sz="2800" dirty="0">
                <a:latin typeface="+mj-lt"/>
              </a:rPr>
              <a:t> panel (usually on the left side), find your dataset (</a:t>
            </a:r>
            <a:r>
              <a:rPr lang="en-US" sz="2800" b="1" dirty="0">
                <a:latin typeface="+mj-lt"/>
              </a:rPr>
              <a:t>Lab1_Exercise</a:t>
            </a:r>
            <a:r>
              <a:rPr lang="en-US" sz="2800" dirty="0">
                <a:latin typeface="+mj-lt"/>
              </a:rPr>
              <a:t> if you renamed it) (I renamed it as Internet Usage and Demographics Dataset).</a:t>
            </a:r>
          </a:p>
          <a:p>
            <a:pPr marL="457200" indent="-457200">
              <a:buFont typeface="Arial" panose="020B0604020202020204" pitchFamily="34" charset="0"/>
              <a:buChar char="•"/>
            </a:pPr>
            <a:r>
              <a:rPr lang="en-US" sz="2800" dirty="0">
                <a:latin typeface="+mj-lt"/>
              </a:rPr>
              <a:t>Double Click on it or Drag and drop the dataset into the </a:t>
            </a:r>
            <a:r>
              <a:rPr lang="en-US" sz="2800" b="1" dirty="0">
                <a:latin typeface="+mj-lt"/>
              </a:rPr>
              <a:t>Process</a:t>
            </a:r>
            <a:r>
              <a:rPr lang="en-US" sz="2800" dirty="0">
                <a:latin typeface="+mj-lt"/>
              </a:rPr>
              <a:t> window.</a:t>
            </a:r>
          </a:p>
        </p:txBody>
      </p:sp>
      <p:pic>
        <p:nvPicPr>
          <p:cNvPr id="6" name="Picture 5">
            <a:extLst>
              <a:ext uri="{FF2B5EF4-FFF2-40B4-BE49-F238E27FC236}">
                <a16:creationId xmlns:a16="http://schemas.microsoft.com/office/drawing/2014/main" id="{876DE135-5362-E12F-B8B5-1303FFF89AA4}"/>
              </a:ext>
            </a:extLst>
          </p:cNvPr>
          <p:cNvPicPr>
            <a:picLocks noChangeAspect="1"/>
          </p:cNvPicPr>
          <p:nvPr/>
        </p:nvPicPr>
        <p:blipFill>
          <a:blip r:embed="rId2"/>
          <a:srcRect b="32112"/>
          <a:stretch/>
        </p:blipFill>
        <p:spPr>
          <a:xfrm>
            <a:off x="1979" y="404128"/>
            <a:ext cx="9144000" cy="3491806"/>
          </a:xfrm>
          <a:prstGeom prst="rect">
            <a:avLst/>
          </a:prstGeom>
        </p:spPr>
      </p:pic>
      <p:sp>
        <p:nvSpPr>
          <p:cNvPr id="7" name="Rectangle: Rounded Corners 6">
            <a:extLst>
              <a:ext uri="{FF2B5EF4-FFF2-40B4-BE49-F238E27FC236}">
                <a16:creationId xmlns:a16="http://schemas.microsoft.com/office/drawing/2014/main" id="{E5A596C9-AE0F-6AD2-237E-E48975875D4D}"/>
              </a:ext>
            </a:extLst>
          </p:cNvPr>
          <p:cNvSpPr/>
          <p:nvPr/>
        </p:nvSpPr>
        <p:spPr>
          <a:xfrm>
            <a:off x="7055922" y="2384250"/>
            <a:ext cx="2097974" cy="13035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12297575-404A-4294-3578-5A58B80381BD}"/>
              </a:ext>
            </a:extLst>
          </p:cNvPr>
          <p:cNvSpPr txBox="1"/>
          <p:nvPr/>
        </p:nvSpPr>
        <p:spPr>
          <a:xfrm>
            <a:off x="1979" y="3634324"/>
            <a:ext cx="4680154" cy="523220"/>
          </a:xfrm>
          <a:prstGeom prst="rect">
            <a:avLst/>
          </a:prstGeom>
          <a:noFill/>
        </p:spPr>
        <p:txBody>
          <a:bodyPr wrap="square">
            <a:spAutoFit/>
          </a:bodyPr>
          <a:lstStyle/>
          <a:p>
            <a:r>
              <a:rPr lang="en-US" sz="2800" b="1" dirty="0">
                <a:latin typeface="+mj-lt"/>
              </a:rPr>
              <a:t>Step 2: Set Up a New Process</a:t>
            </a:r>
            <a:endParaRPr lang="en-AU" sz="2800" b="1" dirty="0">
              <a:latin typeface="+mj-lt"/>
            </a:endParaRPr>
          </a:p>
        </p:txBody>
      </p:sp>
    </p:spTree>
    <p:extLst>
      <p:ext uri="{BB962C8B-B14F-4D97-AF65-F5344CB8AC3E}">
        <p14:creationId xmlns:p14="http://schemas.microsoft.com/office/powerpoint/2010/main" val="82242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8A5E2D-C9B3-3654-8310-B4F6342F82C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F62EA65C-8BEA-35C5-83B9-45EE6988DFED}"/>
              </a:ext>
            </a:extLst>
          </p:cNvPr>
          <p:cNvPicPr>
            <a:picLocks noChangeAspect="1"/>
          </p:cNvPicPr>
          <p:nvPr/>
        </p:nvPicPr>
        <p:blipFill>
          <a:blip r:embed="rId2"/>
          <a:srcRect b="10238"/>
          <a:stretch/>
        </p:blipFill>
        <p:spPr>
          <a:xfrm>
            <a:off x="67293" y="-4948"/>
            <a:ext cx="7324107" cy="3698033"/>
          </a:xfrm>
          <a:prstGeom prst="rect">
            <a:avLst/>
          </a:prstGeom>
        </p:spPr>
      </p:pic>
      <p:sp>
        <p:nvSpPr>
          <p:cNvPr id="4" name="object 4">
            <a:extLst>
              <a:ext uri="{FF2B5EF4-FFF2-40B4-BE49-F238E27FC236}">
                <a16:creationId xmlns:a16="http://schemas.microsoft.com/office/drawing/2014/main" id="{D65BAC5B-0211-8A1B-47CE-DB83E1DDFC33}"/>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21</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6A55419D-4EFD-0671-6A7E-B4CD428BF95B}"/>
              </a:ext>
            </a:extLst>
          </p:cNvPr>
          <p:cNvSpPr txBox="1"/>
          <p:nvPr/>
        </p:nvSpPr>
        <p:spPr>
          <a:xfrm>
            <a:off x="19792" y="3718511"/>
            <a:ext cx="9144000" cy="3108543"/>
          </a:xfrm>
          <a:prstGeom prst="rect">
            <a:avLst/>
          </a:prstGeom>
          <a:solidFill>
            <a:schemeClr val="bg1"/>
          </a:solidFill>
        </p:spPr>
        <p:txBody>
          <a:bodyPr wrap="square">
            <a:spAutoFit/>
          </a:bodyPr>
          <a:lstStyle/>
          <a:p>
            <a:r>
              <a:rPr lang="en-US" sz="2800" b="1" dirty="0">
                <a:latin typeface="+mj-lt"/>
              </a:rPr>
              <a:t>2. Add the Dataset</a:t>
            </a:r>
          </a:p>
          <a:p>
            <a:pPr marL="457200" indent="-457200">
              <a:buFont typeface="Arial" panose="020B0604020202020204" pitchFamily="34" charset="0"/>
              <a:buChar char="•"/>
            </a:pPr>
            <a:r>
              <a:rPr lang="en-US" sz="2800" dirty="0">
                <a:latin typeface="+mj-lt"/>
              </a:rPr>
              <a:t>Click on Design, then in the </a:t>
            </a:r>
            <a:r>
              <a:rPr lang="en-US" sz="2800" b="1" dirty="0">
                <a:latin typeface="+mj-lt"/>
              </a:rPr>
              <a:t>Repository</a:t>
            </a:r>
            <a:r>
              <a:rPr lang="en-US" sz="2800" dirty="0">
                <a:latin typeface="+mj-lt"/>
              </a:rPr>
              <a:t> panel, usually on the left side, find your dataset (</a:t>
            </a:r>
            <a:r>
              <a:rPr lang="en-US" sz="2800" b="1" dirty="0">
                <a:latin typeface="+mj-lt"/>
              </a:rPr>
              <a:t>Lab1_Exercise</a:t>
            </a:r>
            <a:r>
              <a:rPr lang="en-US" sz="2800" dirty="0">
                <a:latin typeface="+mj-lt"/>
              </a:rPr>
              <a:t> if you renamed it as a standard name) (I renamed it as “Internet Usage and Demographics Dataset”).</a:t>
            </a:r>
          </a:p>
          <a:p>
            <a:pPr marL="457200" indent="-457200">
              <a:buFont typeface="Arial" panose="020B0604020202020204" pitchFamily="34" charset="0"/>
              <a:buChar char="•"/>
            </a:pPr>
            <a:r>
              <a:rPr lang="en-US" sz="2800" dirty="0">
                <a:latin typeface="+mj-lt"/>
              </a:rPr>
              <a:t>Double Click on it or Drag and drop the dataset into the </a:t>
            </a:r>
            <a:r>
              <a:rPr lang="en-US" sz="2800" b="1" dirty="0">
                <a:latin typeface="+mj-lt"/>
              </a:rPr>
              <a:t>Process</a:t>
            </a:r>
            <a:r>
              <a:rPr lang="en-US" sz="2800" dirty="0">
                <a:latin typeface="+mj-lt"/>
              </a:rPr>
              <a:t> window.</a:t>
            </a:r>
          </a:p>
        </p:txBody>
      </p:sp>
      <p:sp>
        <p:nvSpPr>
          <p:cNvPr id="7" name="Rectangle: Rounded Corners 6">
            <a:extLst>
              <a:ext uri="{FF2B5EF4-FFF2-40B4-BE49-F238E27FC236}">
                <a16:creationId xmlns:a16="http://schemas.microsoft.com/office/drawing/2014/main" id="{12C9C2D5-20FE-1238-9CDD-C6585625D11B}"/>
              </a:ext>
            </a:extLst>
          </p:cNvPr>
          <p:cNvSpPr/>
          <p:nvPr/>
        </p:nvSpPr>
        <p:spPr>
          <a:xfrm>
            <a:off x="328868" y="1574750"/>
            <a:ext cx="814132" cy="10165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02E27DB1-476B-9638-3F75-942D008CD917}"/>
              </a:ext>
            </a:extLst>
          </p:cNvPr>
          <p:cNvSpPr txBox="1"/>
          <p:nvPr/>
        </p:nvSpPr>
        <p:spPr>
          <a:xfrm>
            <a:off x="76868" y="3169865"/>
            <a:ext cx="9067131" cy="523220"/>
          </a:xfrm>
          <a:prstGeom prst="rect">
            <a:avLst/>
          </a:prstGeom>
          <a:solidFill>
            <a:schemeClr val="bg1"/>
          </a:solidFill>
        </p:spPr>
        <p:txBody>
          <a:bodyPr wrap="square">
            <a:spAutoFit/>
          </a:bodyPr>
          <a:lstStyle/>
          <a:p>
            <a:r>
              <a:rPr lang="en-US" sz="2800" b="1" dirty="0">
                <a:latin typeface="+mj-lt"/>
              </a:rPr>
              <a:t>Step 2: Set Up a New Process</a:t>
            </a:r>
            <a:endParaRPr lang="en-AU" sz="2800" b="1" dirty="0">
              <a:latin typeface="+mj-lt"/>
            </a:endParaRPr>
          </a:p>
        </p:txBody>
      </p:sp>
    </p:spTree>
    <p:extLst>
      <p:ext uri="{BB962C8B-B14F-4D97-AF65-F5344CB8AC3E}">
        <p14:creationId xmlns:p14="http://schemas.microsoft.com/office/powerpoint/2010/main" val="32002275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35CF8-BE3F-FF91-5EAC-6C08D24C36C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D0618E6-8282-7890-ADE3-421E89AE427C}"/>
              </a:ext>
            </a:extLst>
          </p:cNvPr>
          <p:cNvPicPr>
            <a:picLocks noChangeAspect="1"/>
          </p:cNvPicPr>
          <p:nvPr/>
        </p:nvPicPr>
        <p:blipFill>
          <a:blip r:embed="rId2"/>
          <a:srcRect b="10000"/>
          <a:stretch/>
        </p:blipFill>
        <p:spPr>
          <a:xfrm>
            <a:off x="35626" y="17813"/>
            <a:ext cx="6365174" cy="3222369"/>
          </a:xfrm>
          <a:prstGeom prst="rect">
            <a:avLst/>
          </a:prstGeom>
        </p:spPr>
      </p:pic>
      <p:sp>
        <p:nvSpPr>
          <p:cNvPr id="4" name="object 4">
            <a:extLst>
              <a:ext uri="{FF2B5EF4-FFF2-40B4-BE49-F238E27FC236}">
                <a16:creationId xmlns:a16="http://schemas.microsoft.com/office/drawing/2014/main" id="{330D65BC-EF3F-A824-4670-2D4B9F1C008B}"/>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22</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4F264CB5-067F-CFE4-3B3B-9EC75BFF471D}"/>
              </a:ext>
            </a:extLst>
          </p:cNvPr>
          <p:cNvSpPr txBox="1"/>
          <p:nvPr/>
        </p:nvSpPr>
        <p:spPr>
          <a:xfrm>
            <a:off x="-10887" y="3759355"/>
            <a:ext cx="9144000" cy="3108543"/>
          </a:xfrm>
          <a:prstGeom prst="rect">
            <a:avLst/>
          </a:prstGeom>
          <a:solidFill>
            <a:schemeClr val="bg1"/>
          </a:solidFill>
        </p:spPr>
        <p:txBody>
          <a:bodyPr wrap="square">
            <a:spAutoFit/>
          </a:bodyPr>
          <a:lstStyle/>
          <a:p>
            <a:r>
              <a:rPr lang="en-US" sz="2800" b="1" dirty="0">
                <a:latin typeface="+mj-lt"/>
              </a:rPr>
              <a:t>3. Connect Operators</a:t>
            </a:r>
          </a:p>
          <a:p>
            <a:pPr marL="457200" indent="-457200">
              <a:buFont typeface="Arial" panose="020B0604020202020204" pitchFamily="34" charset="0"/>
              <a:buChar char="•"/>
            </a:pPr>
            <a:r>
              <a:rPr lang="en-US" sz="2800" dirty="0">
                <a:latin typeface="+mj-lt"/>
              </a:rPr>
              <a:t>When you drag the dataset, it automatically creates a </a:t>
            </a:r>
            <a:r>
              <a:rPr lang="en-US" sz="2800" b="1" dirty="0">
                <a:latin typeface="+mj-lt"/>
              </a:rPr>
              <a:t>Retrieve Operator</a:t>
            </a:r>
            <a:r>
              <a:rPr lang="en-US" sz="2800" dirty="0">
                <a:latin typeface="+mj-lt"/>
              </a:rPr>
              <a:t>.</a:t>
            </a:r>
          </a:p>
          <a:p>
            <a:pPr marL="457200" indent="-457200">
              <a:buFont typeface="Arial" panose="020B0604020202020204" pitchFamily="34" charset="0"/>
              <a:buChar char="•"/>
            </a:pPr>
            <a:r>
              <a:rPr lang="en-US" sz="2800" dirty="0">
                <a:latin typeface="+mj-lt"/>
              </a:rPr>
              <a:t>Locate the </a:t>
            </a:r>
            <a:r>
              <a:rPr lang="en-US" sz="2800" b="1" dirty="0">
                <a:latin typeface="+mj-lt"/>
              </a:rPr>
              <a:t>Result port (res)</a:t>
            </a:r>
            <a:r>
              <a:rPr lang="en-US" sz="2800" dirty="0">
                <a:latin typeface="+mj-lt"/>
              </a:rPr>
              <a:t> at the right side of the </a:t>
            </a:r>
            <a:r>
              <a:rPr lang="en-US" sz="2800" b="1" dirty="0">
                <a:latin typeface="+mj-lt"/>
              </a:rPr>
              <a:t>Retrieve</a:t>
            </a:r>
            <a:r>
              <a:rPr lang="en-US" sz="2800" dirty="0">
                <a:latin typeface="+mj-lt"/>
              </a:rPr>
              <a:t> operator.</a:t>
            </a:r>
          </a:p>
          <a:p>
            <a:pPr marL="457200" indent="-457200">
              <a:buFont typeface="Arial" panose="020B0604020202020204" pitchFamily="34" charset="0"/>
              <a:buChar char="•"/>
            </a:pPr>
            <a:r>
              <a:rPr lang="en-US" sz="2800" dirty="0">
                <a:latin typeface="+mj-lt"/>
              </a:rPr>
              <a:t>Drag a connection (spline) from the </a:t>
            </a:r>
            <a:r>
              <a:rPr lang="en-US" sz="2800" b="1" dirty="0">
                <a:latin typeface="+mj-lt"/>
              </a:rPr>
              <a:t>Retrieve</a:t>
            </a:r>
            <a:r>
              <a:rPr lang="en-US" sz="2800" dirty="0">
                <a:latin typeface="+mj-lt"/>
              </a:rPr>
              <a:t> operator’s output to the </a:t>
            </a:r>
            <a:r>
              <a:rPr lang="en-US" sz="2800" b="1" dirty="0">
                <a:latin typeface="+mj-lt"/>
              </a:rPr>
              <a:t>res (result)</a:t>
            </a:r>
            <a:r>
              <a:rPr lang="en-US" sz="2800" dirty="0">
                <a:latin typeface="+mj-lt"/>
              </a:rPr>
              <a:t> output.</a:t>
            </a:r>
          </a:p>
        </p:txBody>
      </p:sp>
      <p:sp>
        <p:nvSpPr>
          <p:cNvPr id="10" name="TextBox 9">
            <a:extLst>
              <a:ext uri="{FF2B5EF4-FFF2-40B4-BE49-F238E27FC236}">
                <a16:creationId xmlns:a16="http://schemas.microsoft.com/office/drawing/2014/main" id="{08A6FC4B-89F3-549F-17CE-FAE150B56C36}"/>
              </a:ext>
            </a:extLst>
          </p:cNvPr>
          <p:cNvSpPr txBox="1"/>
          <p:nvPr/>
        </p:nvSpPr>
        <p:spPr>
          <a:xfrm>
            <a:off x="76868" y="3169865"/>
            <a:ext cx="9067131" cy="523220"/>
          </a:xfrm>
          <a:prstGeom prst="rect">
            <a:avLst/>
          </a:prstGeom>
          <a:solidFill>
            <a:schemeClr val="bg1"/>
          </a:solidFill>
        </p:spPr>
        <p:txBody>
          <a:bodyPr wrap="square">
            <a:spAutoFit/>
          </a:bodyPr>
          <a:lstStyle/>
          <a:p>
            <a:r>
              <a:rPr lang="en-US" sz="2800" b="1" dirty="0">
                <a:latin typeface="+mj-lt"/>
              </a:rPr>
              <a:t>Step 2: Set Up a New Process</a:t>
            </a:r>
            <a:endParaRPr lang="en-AU" sz="2800" b="1" dirty="0">
              <a:latin typeface="+mj-lt"/>
            </a:endParaRPr>
          </a:p>
        </p:txBody>
      </p:sp>
    </p:spTree>
    <p:extLst>
      <p:ext uri="{BB962C8B-B14F-4D97-AF65-F5344CB8AC3E}">
        <p14:creationId xmlns:p14="http://schemas.microsoft.com/office/powerpoint/2010/main" val="33048343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206546-DA93-DAC2-ADE2-067F3B783A3D}"/>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D652FA5E-C8F7-AB10-9B4D-4DEFF22053EC}"/>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23</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DE7FD40E-EA6D-6411-52A2-81D180CD34EE}"/>
              </a:ext>
            </a:extLst>
          </p:cNvPr>
          <p:cNvSpPr txBox="1"/>
          <p:nvPr/>
        </p:nvSpPr>
        <p:spPr>
          <a:xfrm>
            <a:off x="-10887" y="3759355"/>
            <a:ext cx="9144000" cy="2677656"/>
          </a:xfrm>
          <a:prstGeom prst="rect">
            <a:avLst/>
          </a:prstGeom>
          <a:solidFill>
            <a:schemeClr val="bg1"/>
          </a:solidFill>
        </p:spPr>
        <p:txBody>
          <a:bodyPr wrap="square">
            <a:spAutoFit/>
          </a:bodyPr>
          <a:lstStyle/>
          <a:p>
            <a:r>
              <a:rPr lang="en-US" sz="2800" b="1" dirty="0">
                <a:latin typeface="+mj-lt"/>
              </a:rPr>
              <a:t>4. Run the Process</a:t>
            </a:r>
          </a:p>
          <a:p>
            <a:pPr marL="457200" indent="-457200">
              <a:buFont typeface="Arial" panose="020B0604020202020204" pitchFamily="34" charset="0"/>
              <a:buChar char="•"/>
            </a:pPr>
            <a:r>
              <a:rPr lang="en-US" sz="2800" dirty="0">
                <a:latin typeface="+mj-lt"/>
              </a:rPr>
              <a:t>Click </a:t>
            </a:r>
            <a:r>
              <a:rPr lang="en-US" sz="2800" b="1" dirty="0">
                <a:latin typeface="+mj-lt"/>
              </a:rPr>
              <a:t>Run</a:t>
            </a:r>
            <a:r>
              <a:rPr lang="en-US" sz="2800" dirty="0">
                <a:latin typeface="+mj-lt"/>
              </a:rPr>
              <a:t> (blue play button at the top).</a:t>
            </a:r>
          </a:p>
          <a:p>
            <a:pPr marL="457200" indent="-457200">
              <a:buFont typeface="Arial" panose="020B0604020202020204" pitchFamily="34" charset="0"/>
              <a:buChar char="•"/>
            </a:pPr>
            <a:r>
              <a:rPr lang="en-US" sz="2800" dirty="0">
                <a:latin typeface="+mj-lt"/>
              </a:rPr>
              <a:t>After running, check:</a:t>
            </a:r>
          </a:p>
          <a:p>
            <a:pPr marL="914400" lvl="1" indent="-457200">
              <a:buFont typeface="Arial" panose="020B0604020202020204" pitchFamily="34" charset="0"/>
              <a:buChar char="•"/>
            </a:pPr>
            <a:r>
              <a:rPr lang="en-US" sz="2800" b="1" dirty="0">
                <a:latin typeface="+mj-lt"/>
              </a:rPr>
              <a:t>Results View</a:t>
            </a:r>
            <a:r>
              <a:rPr lang="en-US" sz="2800" dirty="0">
                <a:latin typeface="+mj-lt"/>
              </a:rPr>
              <a:t>: This shows column names, data types, and attribute statistics.</a:t>
            </a:r>
          </a:p>
          <a:p>
            <a:pPr marL="914400" lvl="1" indent="-457200">
              <a:buFont typeface="Arial" panose="020B0604020202020204" pitchFamily="34" charset="0"/>
              <a:buChar char="•"/>
            </a:pPr>
            <a:r>
              <a:rPr lang="en-US" sz="2800" b="1" dirty="0">
                <a:latin typeface="+mj-lt"/>
              </a:rPr>
              <a:t>Data View</a:t>
            </a:r>
            <a:r>
              <a:rPr lang="en-US" sz="2800" dirty="0">
                <a:latin typeface="+mj-lt"/>
              </a:rPr>
              <a:t>: Displays actual records in a table format.</a:t>
            </a:r>
          </a:p>
        </p:txBody>
      </p:sp>
      <p:sp>
        <p:nvSpPr>
          <p:cNvPr id="10" name="TextBox 9">
            <a:extLst>
              <a:ext uri="{FF2B5EF4-FFF2-40B4-BE49-F238E27FC236}">
                <a16:creationId xmlns:a16="http://schemas.microsoft.com/office/drawing/2014/main" id="{9B6794F7-5528-5634-8A18-03060C54C465}"/>
              </a:ext>
            </a:extLst>
          </p:cNvPr>
          <p:cNvSpPr txBox="1"/>
          <p:nvPr/>
        </p:nvSpPr>
        <p:spPr>
          <a:xfrm>
            <a:off x="76868" y="3169865"/>
            <a:ext cx="9067131" cy="523220"/>
          </a:xfrm>
          <a:prstGeom prst="rect">
            <a:avLst/>
          </a:prstGeom>
          <a:solidFill>
            <a:schemeClr val="bg1"/>
          </a:solidFill>
        </p:spPr>
        <p:txBody>
          <a:bodyPr wrap="square">
            <a:spAutoFit/>
          </a:bodyPr>
          <a:lstStyle/>
          <a:p>
            <a:r>
              <a:rPr lang="en-US" sz="2800" b="1" dirty="0">
                <a:latin typeface="+mj-lt"/>
              </a:rPr>
              <a:t>Step 2: Set Up a New Process</a:t>
            </a:r>
            <a:endParaRPr lang="en-AU" sz="2800" b="1" dirty="0">
              <a:latin typeface="+mj-lt"/>
            </a:endParaRPr>
          </a:p>
        </p:txBody>
      </p:sp>
      <p:pic>
        <p:nvPicPr>
          <p:cNvPr id="5" name="Picture 4">
            <a:extLst>
              <a:ext uri="{FF2B5EF4-FFF2-40B4-BE49-F238E27FC236}">
                <a16:creationId xmlns:a16="http://schemas.microsoft.com/office/drawing/2014/main" id="{C74E045A-D2D8-86D5-DFB9-7F0F5B695839}"/>
              </a:ext>
            </a:extLst>
          </p:cNvPr>
          <p:cNvPicPr>
            <a:picLocks noChangeAspect="1"/>
          </p:cNvPicPr>
          <p:nvPr/>
        </p:nvPicPr>
        <p:blipFill>
          <a:blip r:embed="rId2"/>
          <a:srcRect b="8519"/>
          <a:stretch/>
        </p:blipFill>
        <p:spPr>
          <a:xfrm>
            <a:off x="0" y="0"/>
            <a:ext cx="6248400" cy="3215323"/>
          </a:xfrm>
          <a:prstGeom prst="rect">
            <a:avLst/>
          </a:prstGeom>
        </p:spPr>
      </p:pic>
    </p:spTree>
    <p:extLst>
      <p:ext uri="{BB962C8B-B14F-4D97-AF65-F5344CB8AC3E}">
        <p14:creationId xmlns:p14="http://schemas.microsoft.com/office/powerpoint/2010/main" val="33849950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436989-FCF2-5FAE-E1F4-196BF714FA1A}"/>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9EE7F7E5-7CEA-AF5E-BD98-294496076E16}"/>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24</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7FF3003C-A07D-D458-E84E-137C02896B37}"/>
              </a:ext>
            </a:extLst>
          </p:cNvPr>
          <p:cNvSpPr txBox="1"/>
          <p:nvPr/>
        </p:nvSpPr>
        <p:spPr>
          <a:xfrm>
            <a:off x="-10887" y="3759355"/>
            <a:ext cx="9144000" cy="2677656"/>
          </a:xfrm>
          <a:prstGeom prst="rect">
            <a:avLst/>
          </a:prstGeom>
          <a:solidFill>
            <a:schemeClr val="bg1"/>
          </a:solidFill>
        </p:spPr>
        <p:txBody>
          <a:bodyPr wrap="square">
            <a:spAutoFit/>
          </a:bodyPr>
          <a:lstStyle/>
          <a:p>
            <a:r>
              <a:rPr lang="en-US" sz="2800" b="1" dirty="0">
                <a:latin typeface="+mj-lt"/>
              </a:rPr>
              <a:t>5. Identify Issues</a:t>
            </a:r>
          </a:p>
          <a:p>
            <a:pPr marL="457200" indent="-457200">
              <a:buFont typeface="Arial" panose="020B0604020202020204" pitchFamily="34" charset="0"/>
              <a:buChar char="•"/>
            </a:pPr>
            <a:r>
              <a:rPr lang="en-US" sz="2800" dirty="0">
                <a:latin typeface="+mj-lt"/>
              </a:rPr>
              <a:t>Look for:</a:t>
            </a:r>
          </a:p>
          <a:p>
            <a:pPr marL="914400" lvl="1" indent="-457200">
              <a:buFont typeface="Arial" panose="020B0604020202020204" pitchFamily="34" charset="0"/>
              <a:buChar char="•"/>
            </a:pPr>
            <a:r>
              <a:rPr lang="en-US" sz="2800" b="1" dirty="0">
                <a:latin typeface="+mj-lt"/>
              </a:rPr>
              <a:t>Missing values</a:t>
            </a:r>
            <a:r>
              <a:rPr lang="en-US" sz="2800" dirty="0">
                <a:latin typeface="+mj-lt"/>
              </a:rPr>
              <a:t> (empty cells or "?" symbols).</a:t>
            </a:r>
          </a:p>
          <a:p>
            <a:pPr marL="914400" lvl="1" indent="-457200">
              <a:buFont typeface="Arial" panose="020B0604020202020204" pitchFamily="34" charset="0"/>
              <a:buChar char="•"/>
            </a:pPr>
            <a:r>
              <a:rPr lang="en-US" sz="2800" b="1" dirty="0">
                <a:latin typeface="+mj-lt"/>
              </a:rPr>
              <a:t>Inconsistent data types</a:t>
            </a:r>
            <a:r>
              <a:rPr lang="en-US" sz="2800" dirty="0">
                <a:latin typeface="+mj-lt"/>
              </a:rPr>
              <a:t> (e.g., numbers stored as text).</a:t>
            </a:r>
          </a:p>
          <a:p>
            <a:pPr marL="914400" lvl="1" indent="-457200">
              <a:buFont typeface="Arial" panose="020B0604020202020204" pitchFamily="34" charset="0"/>
              <a:buChar char="•"/>
            </a:pPr>
            <a:r>
              <a:rPr lang="en-US" sz="2800" b="1" dirty="0">
                <a:latin typeface="+mj-lt"/>
              </a:rPr>
              <a:t>Unexpected values</a:t>
            </a:r>
            <a:r>
              <a:rPr lang="en-US" sz="2800" dirty="0">
                <a:latin typeface="+mj-lt"/>
              </a:rPr>
              <a:t> (e.g., incorrect dates, duplicate entries, or 99 in Twitter column).</a:t>
            </a:r>
          </a:p>
        </p:txBody>
      </p:sp>
      <p:sp>
        <p:nvSpPr>
          <p:cNvPr id="10" name="TextBox 9">
            <a:extLst>
              <a:ext uri="{FF2B5EF4-FFF2-40B4-BE49-F238E27FC236}">
                <a16:creationId xmlns:a16="http://schemas.microsoft.com/office/drawing/2014/main" id="{B537FCBA-B1B1-91F5-41DE-5E3F6A7569FC}"/>
              </a:ext>
            </a:extLst>
          </p:cNvPr>
          <p:cNvSpPr txBox="1"/>
          <p:nvPr/>
        </p:nvSpPr>
        <p:spPr>
          <a:xfrm>
            <a:off x="76868" y="3169865"/>
            <a:ext cx="9067131" cy="523220"/>
          </a:xfrm>
          <a:prstGeom prst="rect">
            <a:avLst/>
          </a:prstGeom>
          <a:solidFill>
            <a:schemeClr val="bg1"/>
          </a:solidFill>
        </p:spPr>
        <p:txBody>
          <a:bodyPr wrap="square">
            <a:spAutoFit/>
          </a:bodyPr>
          <a:lstStyle/>
          <a:p>
            <a:r>
              <a:rPr lang="en-US" sz="2800" b="1" dirty="0">
                <a:latin typeface="+mj-lt"/>
              </a:rPr>
              <a:t>Step 2: Set Up a New Process</a:t>
            </a:r>
            <a:endParaRPr lang="en-AU" sz="2800" b="1" dirty="0">
              <a:latin typeface="+mj-lt"/>
            </a:endParaRPr>
          </a:p>
        </p:txBody>
      </p:sp>
      <p:pic>
        <p:nvPicPr>
          <p:cNvPr id="5" name="Picture 4">
            <a:extLst>
              <a:ext uri="{FF2B5EF4-FFF2-40B4-BE49-F238E27FC236}">
                <a16:creationId xmlns:a16="http://schemas.microsoft.com/office/drawing/2014/main" id="{DD8609ED-FACC-E8EE-FEC7-30901B114550}"/>
              </a:ext>
            </a:extLst>
          </p:cNvPr>
          <p:cNvPicPr>
            <a:picLocks noChangeAspect="1"/>
          </p:cNvPicPr>
          <p:nvPr/>
        </p:nvPicPr>
        <p:blipFill>
          <a:blip r:embed="rId2"/>
          <a:srcRect b="8519"/>
          <a:stretch/>
        </p:blipFill>
        <p:spPr>
          <a:xfrm>
            <a:off x="0" y="0"/>
            <a:ext cx="6248400" cy="3215323"/>
          </a:xfrm>
          <a:prstGeom prst="rect">
            <a:avLst/>
          </a:prstGeom>
        </p:spPr>
      </p:pic>
    </p:spTree>
    <p:extLst>
      <p:ext uri="{BB962C8B-B14F-4D97-AF65-F5344CB8AC3E}">
        <p14:creationId xmlns:p14="http://schemas.microsoft.com/office/powerpoint/2010/main" val="8554659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AD27C9-6830-8941-291B-C05BB6D9E1DC}"/>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0E6C0D1C-896C-4FBB-8F94-813E2254C2F8}"/>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25</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22B5D9E5-14EC-7387-7296-B498038C653D}"/>
              </a:ext>
            </a:extLst>
          </p:cNvPr>
          <p:cNvSpPr txBox="1"/>
          <p:nvPr/>
        </p:nvSpPr>
        <p:spPr>
          <a:xfrm>
            <a:off x="-1980" y="3588209"/>
            <a:ext cx="9144000" cy="3257174"/>
          </a:xfrm>
          <a:prstGeom prst="rect">
            <a:avLst/>
          </a:prstGeom>
          <a:solidFill>
            <a:schemeClr val="bg1"/>
          </a:solid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In the Design View &gt;&gt; Find the "Replace Missing Values" operator</a:t>
            </a:r>
            <a:r>
              <a:rPr kumimoji="0" lang="en-US" altLang="en-US" sz="2800" b="0" i="0" u="none" strike="noStrike" cap="none" normalizeH="0" baseline="0" dirty="0">
                <a:ln>
                  <a:noFill/>
                </a:ln>
                <a:solidFill>
                  <a:schemeClr val="tx1"/>
                </a:solidFill>
                <a:effectLst/>
                <a:latin typeface="+mj-lt"/>
              </a:rPr>
              <a:t> in the </a:t>
            </a:r>
            <a:r>
              <a:rPr kumimoji="0" lang="en-US" altLang="en-US" sz="2800" b="1" i="0" u="none" strike="noStrike" cap="none" normalizeH="0" baseline="0" dirty="0">
                <a:ln>
                  <a:noFill/>
                </a:ln>
                <a:solidFill>
                  <a:schemeClr val="tx1"/>
                </a:solidFill>
                <a:effectLst/>
                <a:latin typeface="+mj-lt"/>
              </a:rPr>
              <a:t>Cleansing</a:t>
            </a:r>
            <a:r>
              <a:rPr kumimoji="0" lang="en-US" altLang="en-US" sz="2800" b="0" i="0" u="none" strike="noStrike" cap="none" normalizeH="0" baseline="0" dirty="0">
                <a:ln>
                  <a:noFill/>
                </a:ln>
                <a:solidFill>
                  <a:schemeClr val="tx1"/>
                </a:solidFill>
                <a:effectLst/>
                <a:latin typeface="+mj-lt"/>
              </a:rPr>
              <a:t> section under </a:t>
            </a:r>
            <a:r>
              <a:rPr kumimoji="0" lang="en-US" altLang="en-US" sz="2800" b="1" i="0" u="none" strike="noStrike" cap="none" normalizeH="0" baseline="0" dirty="0">
                <a:ln>
                  <a:noFill/>
                </a:ln>
                <a:solidFill>
                  <a:schemeClr val="tx1"/>
                </a:solidFill>
                <a:effectLst/>
                <a:latin typeface="+mj-lt"/>
              </a:rPr>
              <a:t>Operators</a:t>
            </a:r>
            <a:r>
              <a:rPr kumimoji="0" lang="en-US" altLang="en-US" sz="2800" b="0" i="0" u="none" strike="noStrike" cap="none" normalizeH="0" baseline="0" dirty="0">
                <a:ln>
                  <a:noFill/>
                </a:ln>
                <a:solidFill>
                  <a:schemeClr val="tx1"/>
                </a:solidFill>
                <a:effectLst/>
                <a:latin typeface="+mj-lt"/>
              </a:rPr>
              <a:t>.</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Drag and drop the operator</a:t>
            </a:r>
            <a:r>
              <a:rPr kumimoji="0" lang="en-US" altLang="en-US" sz="2800" b="0" i="0" u="none" strike="noStrike" cap="none" normalizeH="0" baseline="0" dirty="0">
                <a:ln>
                  <a:noFill/>
                </a:ln>
                <a:solidFill>
                  <a:schemeClr val="tx1"/>
                </a:solidFill>
                <a:effectLst/>
                <a:latin typeface="+mj-lt"/>
              </a:rPr>
              <a:t> into your process window.</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Connect the dataset's output (out) to the Replace Missing Values operator’s input port (</a:t>
            </a:r>
            <a:r>
              <a:rPr kumimoji="0" lang="en-US" altLang="en-US" sz="2800" b="1" i="0" u="none" strike="noStrike" cap="none" normalizeH="0" baseline="0" dirty="0" err="1">
                <a:ln>
                  <a:noFill/>
                </a:ln>
                <a:solidFill>
                  <a:schemeClr val="tx1"/>
                </a:solidFill>
                <a:effectLst/>
                <a:latin typeface="+mj-lt"/>
              </a:rPr>
              <a:t>exa</a:t>
            </a:r>
            <a:r>
              <a:rPr kumimoji="0" lang="en-US" altLang="en-US" sz="2800" b="1" i="0" u="none" strike="noStrike" cap="none" normalizeH="0" baseline="0" dirty="0">
                <a:ln>
                  <a:noFill/>
                </a:ln>
                <a:solidFill>
                  <a:schemeClr val="tx1"/>
                </a:solidFill>
                <a:effectLst/>
                <a:latin typeface="+mj-lt"/>
              </a:rPr>
              <a:t>)</a:t>
            </a:r>
            <a:r>
              <a:rPr kumimoji="0" lang="en-US" altLang="en-US" sz="2800" b="0" i="0" u="none" strike="noStrike" cap="none" normalizeH="0" baseline="0" dirty="0">
                <a:ln>
                  <a:noFill/>
                </a:ln>
                <a:solidFill>
                  <a:schemeClr val="tx1"/>
                </a:solidFill>
                <a:effectLst/>
                <a:latin typeface="+mj-lt"/>
              </a:rPr>
              <a:t>. </a:t>
            </a:r>
          </a:p>
        </p:txBody>
      </p:sp>
      <p:sp>
        <p:nvSpPr>
          <p:cNvPr id="10" name="TextBox 9">
            <a:extLst>
              <a:ext uri="{FF2B5EF4-FFF2-40B4-BE49-F238E27FC236}">
                <a16:creationId xmlns:a16="http://schemas.microsoft.com/office/drawing/2014/main" id="{E18BA77A-0136-8A1B-FEBA-AC2DEFE54D30}"/>
              </a:ext>
            </a:extLst>
          </p:cNvPr>
          <p:cNvSpPr txBox="1"/>
          <p:nvPr/>
        </p:nvSpPr>
        <p:spPr>
          <a:xfrm>
            <a:off x="76868" y="3169865"/>
            <a:ext cx="9067131" cy="523220"/>
          </a:xfrm>
          <a:prstGeom prst="rect">
            <a:avLst/>
          </a:prstGeom>
          <a:solidFill>
            <a:schemeClr val="bg1"/>
          </a:solidFill>
        </p:spPr>
        <p:txBody>
          <a:bodyPr wrap="square">
            <a:spAutoFit/>
          </a:bodyPr>
          <a:lstStyle/>
          <a:p>
            <a:r>
              <a:rPr lang="en-US" sz="2800" b="1" dirty="0">
                <a:latin typeface="+mj-lt"/>
              </a:rPr>
              <a:t>Step 3: Replace Missing Values in RapidMiner</a:t>
            </a:r>
            <a:endParaRPr lang="en-AU" sz="2800" b="1" dirty="0">
              <a:latin typeface="+mj-lt"/>
            </a:endParaRPr>
          </a:p>
        </p:txBody>
      </p:sp>
      <p:pic>
        <p:nvPicPr>
          <p:cNvPr id="6" name="Picture 5">
            <a:extLst>
              <a:ext uri="{FF2B5EF4-FFF2-40B4-BE49-F238E27FC236}">
                <a16:creationId xmlns:a16="http://schemas.microsoft.com/office/drawing/2014/main" id="{7ECD71A7-7FBF-E985-2B5F-7A32A80CDB22}"/>
              </a:ext>
            </a:extLst>
          </p:cNvPr>
          <p:cNvPicPr>
            <a:picLocks noChangeAspect="1"/>
          </p:cNvPicPr>
          <p:nvPr/>
        </p:nvPicPr>
        <p:blipFill>
          <a:blip r:embed="rId2"/>
          <a:srcRect b="10000"/>
          <a:stretch/>
        </p:blipFill>
        <p:spPr>
          <a:xfrm>
            <a:off x="1117343" y="0"/>
            <a:ext cx="6328559" cy="3203833"/>
          </a:xfrm>
          <a:prstGeom prst="rect">
            <a:avLst/>
          </a:prstGeom>
        </p:spPr>
      </p:pic>
      <p:sp>
        <p:nvSpPr>
          <p:cNvPr id="7" name="Rectangle: Rounded Corners 6">
            <a:extLst>
              <a:ext uri="{FF2B5EF4-FFF2-40B4-BE49-F238E27FC236}">
                <a16:creationId xmlns:a16="http://schemas.microsoft.com/office/drawing/2014/main" id="{FE112169-DC8B-B4DF-6D5D-CC0341137967}"/>
              </a:ext>
            </a:extLst>
          </p:cNvPr>
          <p:cNvSpPr/>
          <p:nvPr/>
        </p:nvSpPr>
        <p:spPr>
          <a:xfrm>
            <a:off x="1314480" y="2274276"/>
            <a:ext cx="814132" cy="10165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9736869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84CB36-2483-D159-09CD-7C5390313BAC}"/>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ECFF21CF-C452-E77C-628A-8364611F6C5D}"/>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26</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1A32B89D-8E80-1AA5-30A5-5B1F04688EE2}"/>
              </a:ext>
            </a:extLst>
          </p:cNvPr>
          <p:cNvSpPr txBox="1"/>
          <p:nvPr/>
        </p:nvSpPr>
        <p:spPr>
          <a:xfrm>
            <a:off x="-1980" y="3588209"/>
            <a:ext cx="9144000" cy="3257174"/>
          </a:xfrm>
          <a:prstGeom prst="rect">
            <a:avLst/>
          </a:prstGeom>
          <a:solidFill>
            <a:schemeClr val="bg1"/>
          </a:solid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In the Design View &gt;&gt; Find the "Replace Missing Values" operator</a:t>
            </a:r>
            <a:r>
              <a:rPr kumimoji="0" lang="en-US" altLang="en-US" sz="2800" b="0" i="0" u="none" strike="noStrike" cap="none" normalizeH="0" baseline="0" dirty="0">
                <a:ln>
                  <a:noFill/>
                </a:ln>
                <a:solidFill>
                  <a:schemeClr val="tx1"/>
                </a:solidFill>
                <a:effectLst/>
                <a:latin typeface="+mj-lt"/>
              </a:rPr>
              <a:t> in the </a:t>
            </a:r>
            <a:r>
              <a:rPr kumimoji="0" lang="en-US" altLang="en-US" sz="2800" b="1" i="0" u="none" strike="noStrike" cap="none" normalizeH="0" baseline="0" dirty="0">
                <a:ln>
                  <a:noFill/>
                </a:ln>
                <a:solidFill>
                  <a:schemeClr val="tx1"/>
                </a:solidFill>
                <a:effectLst/>
                <a:latin typeface="+mj-lt"/>
              </a:rPr>
              <a:t>Cleansing</a:t>
            </a:r>
            <a:r>
              <a:rPr kumimoji="0" lang="en-US" altLang="en-US" sz="2800" b="0" i="0" u="none" strike="noStrike" cap="none" normalizeH="0" baseline="0" dirty="0">
                <a:ln>
                  <a:noFill/>
                </a:ln>
                <a:solidFill>
                  <a:schemeClr val="tx1"/>
                </a:solidFill>
                <a:effectLst/>
                <a:latin typeface="+mj-lt"/>
              </a:rPr>
              <a:t> section under </a:t>
            </a:r>
            <a:r>
              <a:rPr kumimoji="0" lang="en-US" altLang="en-US" sz="2800" b="1" i="0" u="none" strike="noStrike" cap="none" normalizeH="0" baseline="0" dirty="0">
                <a:ln>
                  <a:noFill/>
                </a:ln>
                <a:solidFill>
                  <a:schemeClr val="tx1"/>
                </a:solidFill>
                <a:effectLst/>
                <a:latin typeface="+mj-lt"/>
              </a:rPr>
              <a:t>Operators</a:t>
            </a:r>
            <a:r>
              <a:rPr kumimoji="0" lang="en-US" altLang="en-US" sz="2800" b="0" i="0" u="none" strike="noStrike" cap="none" normalizeH="0" baseline="0" dirty="0">
                <a:ln>
                  <a:noFill/>
                </a:ln>
                <a:solidFill>
                  <a:schemeClr val="tx1"/>
                </a:solidFill>
                <a:effectLst/>
                <a:latin typeface="+mj-lt"/>
              </a:rPr>
              <a:t>.</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Drag and drop the operator</a:t>
            </a:r>
            <a:r>
              <a:rPr kumimoji="0" lang="en-US" altLang="en-US" sz="2800" b="0" i="0" u="none" strike="noStrike" cap="none" normalizeH="0" baseline="0" dirty="0">
                <a:ln>
                  <a:noFill/>
                </a:ln>
                <a:solidFill>
                  <a:schemeClr val="tx1"/>
                </a:solidFill>
                <a:effectLst/>
                <a:latin typeface="+mj-lt"/>
              </a:rPr>
              <a:t> into your process window.</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Connect the dataset's output (out) to the Replace Missing Values operator’s input port (</a:t>
            </a:r>
            <a:r>
              <a:rPr kumimoji="0" lang="en-US" altLang="en-US" sz="2800" b="1" i="0" u="none" strike="noStrike" cap="none" normalizeH="0" baseline="0" dirty="0" err="1">
                <a:ln>
                  <a:noFill/>
                </a:ln>
                <a:solidFill>
                  <a:schemeClr val="tx1"/>
                </a:solidFill>
                <a:effectLst/>
                <a:latin typeface="+mj-lt"/>
              </a:rPr>
              <a:t>exa</a:t>
            </a:r>
            <a:r>
              <a:rPr kumimoji="0" lang="en-US" altLang="en-US" sz="2800" b="1" i="0" u="none" strike="noStrike" cap="none" normalizeH="0" baseline="0" dirty="0">
                <a:ln>
                  <a:noFill/>
                </a:ln>
                <a:solidFill>
                  <a:schemeClr val="tx1"/>
                </a:solidFill>
                <a:effectLst/>
                <a:latin typeface="+mj-lt"/>
              </a:rPr>
              <a:t>)</a:t>
            </a:r>
            <a:r>
              <a:rPr kumimoji="0" lang="en-US" altLang="en-US" sz="2800" b="0" i="0" u="none" strike="noStrike" cap="none" normalizeH="0" baseline="0" dirty="0">
                <a:ln>
                  <a:noFill/>
                </a:ln>
                <a:solidFill>
                  <a:schemeClr val="tx1"/>
                </a:solidFill>
                <a:effectLst/>
                <a:latin typeface="+mj-lt"/>
              </a:rPr>
              <a:t>. </a:t>
            </a:r>
          </a:p>
        </p:txBody>
      </p:sp>
      <p:sp>
        <p:nvSpPr>
          <p:cNvPr id="10" name="TextBox 9">
            <a:extLst>
              <a:ext uri="{FF2B5EF4-FFF2-40B4-BE49-F238E27FC236}">
                <a16:creationId xmlns:a16="http://schemas.microsoft.com/office/drawing/2014/main" id="{A122DAFC-1069-7AE5-6A91-A2634112BB28}"/>
              </a:ext>
            </a:extLst>
          </p:cNvPr>
          <p:cNvSpPr txBox="1"/>
          <p:nvPr/>
        </p:nvSpPr>
        <p:spPr>
          <a:xfrm>
            <a:off x="76868" y="3169865"/>
            <a:ext cx="9067131" cy="523220"/>
          </a:xfrm>
          <a:prstGeom prst="rect">
            <a:avLst/>
          </a:prstGeom>
          <a:solidFill>
            <a:schemeClr val="bg1"/>
          </a:solidFill>
        </p:spPr>
        <p:txBody>
          <a:bodyPr wrap="square">
            <a:spAutoFit/>
          </a:bodyPr>
          <a:lstStyle/>
          <a:p>
            <a:r>
              <a:rPr lang="en-US" sz="2800" b="1" dirty="0">
                <a:latin typeface="+mj-lt"/>
              </a:rPr>
              <a:t>Step 3: Replace Missing Values in RapidMiner</a:t>
            </a:r>
            <a:endParaRPr lang="en-AU" sz="2800" b="1" dirty="0">
              <a:latin typeface="+mj-lt"/>
            </a:endParaRPr>
          </a:p>
        </p:txBody>
      </p:sp>
      <p:pic>
        <p:nvPicPr>
          <p:cNvPr id="3" name="Picture 2">
            <a:extLst>
              <a:ext uri="{FF2B5EF4-FFF2-40B4-BE49-F238E27FC236}">
                <a16:creationId xmlns:a16="http://schemas.microsoft.com/office/drawing/2014/main" id="{312DE32E-3237-BAFD-685E-8E834B552B83}"/>
              </a:ext>
            </a:extLst>
          </p:cNvPr>
          <p:cNvPicPr>
            <a:picLocks noChangeAspect="1"/>
          </p:cNvPicPr>
          <p:nvPr/>
        </p:nvPicPr>
        <p:blipFill>
          <a:blip r:embed="rId2"/>
          <a:srcRect b="8519"/>
          <a:stretch/>
        </p:blipFill>
        <p:spPr>
          <a:xfrm>
            <a:off x="1119323" y="-9293"/>
            <a:ext cx="6324600" cy="3254534"/>
          </a:xfrm>
          <a:prstGeom prst="rect">
            <a:avLst/>
          </a:prstGeom>
        </p:spPr>
      </p:pic>
    </p:spTree>
    <p:extLst>
      <p:ext uri="{BB962C8B-B14F-4D97-AF65-F5344CB8AC3E}">
        <p14:creationId xmlns:p14="http://schemas.microsoft.com/office/powerpoint/2010/main" val="34539077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7E2DBB-A1C8-E7CE-AE7C-4DAB02EE9761}"/>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ABFAD21B-06DF-7EDA-D5C5-47F43CF5E0E0}"/>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27</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4DA2287D-A324-98D3-10FF-266A38F680E8}"/>
              </a:ext>
            </a:extLst>
          </p:cNvPr>
          <p:cNvSpPr txBox="1"/>
          <p:nvPr/>
        </p:nvSpPr>
        <p:spPr>
          <a:xfrm>
            <a:off x="-1" y="3809414"/>
            <a:ext cx="9144000" cy="1315425"/>
          </a:xfrm>
          <a:prstGeom prst="rect">
            <a:avLst/>
          </a:prstGeom>
          <a:solidFill>
            <a:schemeClr val="bg1"/>
          </a:solid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4"/>
              <a:tabLst/>
            </a:pPr>
            <a:r>
              <a:rPr lang="en-US" sz="2800" dirty="0">
                <a:latin typeface="+mj-lt"/>
              </a:rPr>
              <a:t>Then, connect the </a:t>
            </a:r>
            <a:r>
              <a:rPr lang="en-US" sz="2800" b="1" dirty="0">
                <a:latin typeface="+mj-lt"/>
              </a:rPr>
              <a:t>Replace Missing Values "</a:t>
            </a:r>
            <a:r>
              <a:rPr lang="en-US" sz="2800" b="1" dirty="0" err="1">
                <a:latin typeface="+mj-lt"/>
              </a:rPr>
              <a:t>exa</a:t>
            </a:r>
            <a:r>
              <a:rPr lang="en-US" sz="2800" b="1" dirty="0">
                <a:latin typeface="+mj-lt"/>
              </a:rPr>
              <a:t>" output</a:t>
            </a:r>
            <a:r>
              <a:rPr lang="en-US" sz="2800" dirty="0">
                <a:latin typeface="+mj-lt"/>
              </a:rPr>
              <a:t> → to the </a:t>
            </a:r>
            <a:r>
              <a:rPr lang="en-US" sz="2800" b="1" dirty="0">
                <a:latin typeface="+mj-lt"/>
              </a:rPr>
              <a:t>Result (res) port</a:t>
            </a:r>
            <a:r>
              <a:rPr lang="en-US" sz="2800" dirty="0">
                <a:latin typeface="+mj-lt"/>
              </a:rPr>
              <a:t>.</a:t>
            </a:r>
            <a:endParaRPr kumimoji="0" lang="en-US" altLang="en-US" sz="2800" b="0" i="0" u="none" strike="noStrike" cap="none" normalizeH="0" baseline="0" dirty="0">
              <a:ln>
                <a:noFill/>
              </a:ln>
              <a:solidFill>
                <a:schemeClr val="tx1"/>
              </a:solidFill>
              <a:effectLst/>
              <a:latin typeface="+mj-lt"/>
            </a:endParaRPr>
          </a:p>
        </p:txBody>
      </p:sp>
      <p:sp>
        <p:nvSpPr>
          <p:cNvPr id="10" name="TextBox 9">
            <a:extLst>
              <a:ext uri="{FF2B5EF4-FFF2-40B4-BE49-F238E27FC236}">
                <a16:creationId xmlns:a16="http://schemas.microsoft.com/office/drawing/2014/main" id="{B11B2A95-4258-408F-0FC5-251542B5A905}"/>
              </a:ext>
            </a:extLst>
          </p:cNvPr>
          <p:cNvSpPr txBox="1"/>
          <p:nvPr/>
        </p:nvSpPr>
        <p:spPr>
          <a:xfrm>
            <a:off x="76869" y="3361605"/>
            <a:ext cx="9067131" cy="523220"/>
          </a:xfrm>
          <a:prstGeom prst="rect">
            <a:avLst/>
          </a:prstGeom>
          <a:solidFill>
            <a:schemeClr val="bg1"/>
          </a:solidFill>
        </p:spPr>
        <p:txBody>
          <a:bodyPr wrap="square">
            <a:spAutoFit/>
          </a:bodyPr>
          <a:lstStyle/>
          <a:p>
            <a:r>
              <a:rPr lang="en-US" sz="2800" b="1" dirty="0">
                <a:latin typeface="+mj-lt"/>
              </a:rPr>
              <a:t>Step 3: Replace Missing Values in RapidMiner</a:t>
            </a:r>
            <a:endParaRPr lang="en-AU" sz="2800" b="1" dirty="0">
              <a:latin typeface="+mj-lt"/>
            </a:endParaRPr>
          </a:p>
        </p:txBody>
      </p:sp>
      <p:pic>
        <p:nvPicPr>
          <p:cNvPr id="5" name="Picture 4">
            <a:extLst>
              <a:ext uri="{FF2B5EF4-FFF2-40B4-BE49-F238E27FC236}">
                <a16:creationId xmlns:a16="http://schemas.microsoft.com/office/drawing/2014/main" id="{312379F6-4DDF-BC7A-A29B-6819E254755F}"/>
              </a:ext>
            </a:extLst>
          </p:cNvPr>
          <p:cNvPicPr>
            <a:picLocks noChangeAspect="1"/>
          </p:cNvPicPr>
          <p:nvPr/>
        </p:nvPicPr>
        <p:blipFill>
          <a:blip r:embed="rId2"/>
          <a:srcRect r="21667" b="26296"/>
          <a:stretch/>
        </p:blipFill>
        <p:spPr>
          <a:xfrm>
            <a:off x="1416911" y="12617"/>
            <a:ext cx="6310177" cy="3339695"/>
          </a:xfrm>
          <a:prstGeom prst="rect">
            <a:avLst/>
          </a:prstGeom>
        </p:spPr>
      </p:pic>
    </p:spTree>
    <p:extLst>
      <p:ext uri="{BB962C8B-B14F-4D97-AF65-F5344CB8AC3E}">
        <p14:creationId xmlns:p14="http://schemas.microsoft.com/office/powerpoint/2010/main" val="40617177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93F92C-44DA-B8A1-6032-F9BF9ABF9892}"/>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675EB53-4790-7E83-B32E-B55D08B6B793}"/>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28</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6578E86F-AB89-2652-9A89-864EF18F5C81}"/>
              </a:ext>
            </a:extLst>
          </p:cNvPr>
          <p:cNvSpPr txBox="1"/>
          <p:nvPr/>
        </p:nvSpPr>
        <p:spPr>
          <a:xfrm>
            <a:off x="-1" y="3778391"/>
            <a:ext cx="9144000" cy="3108543"/>
          </a:xfrm>
          <a:prstGeom prst="rect">
            <a:avLst/>
          </a:prstGeom>
          <a:solidFill>
            <a:schemeClr val="bg1"/>
          </a:solid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Configure the Replacement Rule</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Click on the </a:t>
            </a:r>
            <a:r>
              <a:rPr kumimoji="0" lang="en-US" altLang="en-US" sz="2800" b="1" i="0" u="none" strike="noStrike" cap="none" normalizeH="0" baseline="0" dirty="0">
                <a:ln>
                  <a:noFill/>
                </a:ln>
                <a:solidFill>
                  <a:schemeClr val="tx1"/>
                </a:solidFill>
                <a:effectLst/>
                <a:latin typeface="+mj-lt"/>
              </a:rPr>
              <a:t>Replace Missing Values</a:t>
            </a:r>
            <a:r>
              <a:rPr kumimoji="0" lang="en-US" altLang="en-US" sz="2800" b="0" i="0" u="none" strike="noStrike" cap="none" normalizeH="0" baseline="0" dirty="0">
                <a:ln>
                  <a:noFill/>
                </a:ln>
                <a:solidFill>
                  <a:schemeClr val="tx1"/>
                </a:solidFill>
                <a:effectLst/>
                <a:latin typeface="+mj-lt"/>
              </a:rPr>
              <a:t> operator to open its settings in the </a:t>
            </a:r>
            <a:r>
              <a:rPr kumimoji="0" lang="en-US" altLang="en-US" sz="2800" b="1" i="0" u="none" strike="noStrike" cap="none" normalizeH="0" baseline="0" dirty="0">
                <a:ln>
                  <a:noFill/>
                </a:ln>
                <a:solidFill>
                  <a:schemeClr val="tx1"/>
                </a:solidFill>
                <a:effectLst/>
                <a:latin typeface="+mj-lt"/>
              </a:rPr>
              <a:t>Parameters</a:t>
            </a:r>
            <a:r>
              <a:rPr kumimoji="0" lang="en-US" altLang="en-US" sz="2800" b="0" i="0" u="none" strike="noStrike" cap="none" normalizeH="0" baseline="0" dirty="0">
                <a:ln>
                  <a:noFill/>
                </a:ln>
                <a:solidFill>
                  <a:schemeClr val="tx1"/>
                </a:solidFill>
                <a:effectLst/>
                <a:latin typeface="+mj-lt"/>
              </a:rPr>
              <a:t> panel.</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Set the following:</a:t>
            </a:r>
          </a:p>
          <a:p>
            <a:pPr marL="914400" marR="0" lvl="1"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Attribute Filter Type</a:t>
            </a:r>
            <a:r>
              <a:rPr kumimoji="0" lang="en-US" altLang="en-US" sz="2800" b="0" i="0" u="none" strike="noStrike" cap="none" normalizeH="0" baseline="0" dirty="0">
                <a:ln>
                  <a:noFill/>
                </a:ln>
                <a:solidFill>
                  <a:schemeClr val="tx1"/>
                </a:solidFill>
                <a:effectLst/>
                <a:latin typeface="+mj-lt"/>
              </a:rPr>
              <a:t>: Single</a:t>
            </a:r>
          </a:p>
          <a:p>
            <a:pPr marL="914400" marR="0" lvl="1"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Attribute</a:t>
            </a:r>
            <a:r>
              <a:rPr kumimoji="0" lang="en-US" altLang="en-US" sz="2800" b="0" i="0" u="none" strike="noStrike" cap="none" normalizeH="0" baseline="0" dirty="0">
                <a:ln>
                  <a:noFill/>
                </a:ln>
                <a:solidFill>
                  <a:schemeClr val="tx1"/>
                </a:solidFill>
                <a:effectLst/>
                <a:latin typeface="+mj-lt"/>
              </a:rPr>
              <a:t>: </a:t>
            </a:r>
            <a:r>
              <a:rPr kumimoji="0" lang="en-US" altLang="en-US" sz="2800" b="0" i="0" u="none" strike="noStrike" cap="none" normalizeH="0" baseline="0" dirty="0" err="1">
                <a:ln>
                  <a:noFill/>
                </a:ln>
                <a:solidFill>
                  <a:schemeClr val="tx1"/>
                </a:solidFill>
                <a:effectLst/>
                <a:latin typeface="+mj-lt"/>
              </a:rPr>
              <a:t>Online_Gaming</a:t>
            </a:r>
            <a:endParaRPr kumimoji="0" lang="en-US" altLang="en-US" sz="2800" b="0" i="0" u="none" strike="noStrike" cap="none" normalizeH="0" baseline="0" dirty="0">
              <a:ln>
                <a:noFill/>
              </a:ln>
              <a:solidFill>
                <a:schemeClr val="tx1"/>
              </a:solidFill>
              <a:effectLst/>
              <a:latin typeface="+mj-lt"/>
            </a:endParaRPr>
          </a:p>
          <a:p>
            <a:pPr marL="914400" marR="0" lvl="1"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Default Replacement Value</a:t>
            </a:r>
            <a:r>
              <a:rPr kumimoji="0" lang="en-US" altLang="en-US" sz="2800" b="0" i="0" u="none" strike="noStrike" cap="none" normalizeH="0" baseline="0" dirty="0">
                <a:ln>
                  <a:noFill/>
                </a:ln>
                <a:solidFill>
                  <a:schemeClr val="tx1"/>
                </a:solidFill>
                <a:effectLst/>
                <a:latin typeface="+mj-lt"/>
              </a:rPr>
              <a:t>: N (Enter this manually)</a:t>
            </a:r>
          </a:p>
        </p:txBody>
      </p:sp>
      <p:pic>
        <p:nvPicPr>
          <p:cNvPr id="3" name="Picture 2">
            <a:extLst>
              <a:ext uri="{FF2B5EF4-FFF2-40B4-BE49-F238E27FC236}">
                <a16:creationId xmlns:a16="http://schemas.microsoft.com/office/drawing/2014/main" id="{0644803E-7163-9717-200C-FBE708754157}"/>
              </a:ext>
            </a:extLst>
          </p:cNvPr>
          <p:cNvPicPr>
            <a:picLocks noChangeAspect="1"/>
          </p:cNvPicPr>
          <p:nvPr/>
        </p:nvPicPr>
        <p:blipFill>
          <a:blip r:embed="rId2"/>
          <a:srcRect r="841" b="30741"/>
          <a:stretch/>
        </p:blipFill>
        <p:spPr>
          <a:xfrm>
            <a:off x="-1" y="23160"/>
            <a:ext cx="9067131" cy="3562350"/>
          </a:xfrm>
          <a:prstGeom prst="rect">
            <a:avLst/>
          </a:prstGeom>
        </p:spPr>
      </p:pic>
      <p:sp>
        <p:nvSpPr>
          <p:cNvPr id="10" name="TextBox 9">
            <a:extLst>
              <a:ext uri="{FF2B5EF4-FFF2-40B4-BE49-F238E27FC236}">
                <a16:creationId xmlns:a16="http://schemas.microsoft.com/office/drawing/2014/main" id="{A9060814-C4D1-2BA6-8B11-048E39DAF4C0}"/>
              </a:ext>
            </a:extLst>
          </p:cNvPr>
          <p:cNvSpPr txBox="1"/>
          <p:nvPr/>
        </p:nvSpPr>
        <p:spPr>
          <a:xfrm>
            <a:off x="76869" y="3344674"/>
            <a:ext cx="9067131" cy="523220"/>
          </a:xfrm>
          <a:prstGeom prst="rect">
            <a:avLst/>
          </a:prstGeom>
          <a:solidFill>
            <a:schemeClr val="bg1"/>
          </a:solidFill>
        </p:spPr>
        <p:txBody>
          <a:bodyPr wrap="square">
            <a:spAutoFit/>
          </a:bodyPr>
          <a:lstStyle/>
          <a:p>
            <a:r>
              <a:rPr lang="en-US" sz="2800" b="1" dirty="0">
                <a:latin typeface="+mj-lt"/>
              </a:rPr>
              <a:t>Step 3: Replace Missing Values in RapidMiner</a:t>
            </a:r>
            <a:endParaRPr lang="en-AU" sz="2800" b="1" dirty="0">
              <a:latin typeface="+mj-lt"/>
            </a:endParaRPr>
          </a:p>
        </p:txBody>
      </p:sp>
      <p:sp>
        <p:nvSpPr>
          <p:cNvPr id="7" name="Rectangle: Rounded Corners 6">
            <a:extLst>
              <a:ext uri="{FF2B5EF4-FFF2-40B4-BE49-F238E27FC236}">
                <a16:creationId xmlns:a16="http://schemas.microsoft.com/office/drawing/2014/main" id="{5B129F6B-C43F-A81C-C0CA-A4661972F8BD}"/>
              </a:ext>
            </a:extLst>
          </p:cNvPr>
          <p:cNvSpPr/>
          <p:nvPr/>
        </p:nvSpPr>
        <p:spPr>
          <a:xfrm>
            <a:off x="7162800" y="655974"/>
            <a:ext cx="1981200" cy="262062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373035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1F3822-23AA-07E0-773D-A51CFD8B6A4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C197D14-B488-FFC5-E333-0F3E64CF891D}"/>
              </a:ext>
            </a:extLst>
          </p:cNvPr>
          <p:cNvPicPr>
            <a:picLocks noChangeAspect="1"/>
          </p:cNvPicPr>
          <p:nvPr/>
        </p:nvPicPr>
        <p:blipFill>
          <a:blip r:embed="rId2"/>
          <a:srcRect b="32222"/>
          <a:stretch/>
        </p:blipFill>
        <p:spPr>
          <a:xfrm>
            <a:off x="322292" y="36198"/>
            <a:ext cx="8499415" cy="3240402"/>
          </a:xfrm>
          <a:prstGeom prst="rect">
            <a:avLst/>
          </a:prstGeom>
        </p:spPr>
      </p:pic>
      <p:sp>
        <p:nvSpPr>
          <p:cNvPr id="4" name="object 4">
            <a:extLst>
              <a:ext uri="{FF2B5EF4-FFF2-40B4-BE49-F238E27FC236}">
                <a16:creationId xmlns:a16="http://schemas.microsoft.com/office/drawing/2014/main" id="{09F48440-6148-9A7D-23E8-2F5287EC2182}"/>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29</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C7398BC0-5B55-EBEF-AB50-56530A19C01B}"/>
              </a:ext>
            </a:extLst>
          </p:cNvPr>
          <p:cNvSpPr txBox="1"/>
          <p:nvPr/>
        </p:nvSpPr>
        <p:spPr>
          <a:xfrm>
            <a:off x="34985" y="3617958"/>
            <a:ext cx="9144000" cy="3257174"/>
          </a:xfrm>
          <a:prstGeom prst="rect">
            <a:avLst/>
          </a:prstGeom>
          <a:solidFill>
            <a:schemeClr val="bg1"/>
          </a:solidFill>
        </p:spPr>
        <p:txBody>
          <a:bodyPr wrap="square">
            <a:spAutoFit/>
          </a:bodyPr>
          <a:lstStyle/>
          <a:p>
            <a:pPr>
              <a:lnSpc>
                <a:spcPct val="150000"/>
              </a:lnSpc>
            </a:pPr>
            <a:r>
              <a:rPr lang="en-US" sz="2800" b="1" dirty="0">
                <a:latin typeface="+mj-lt"/>
              </a:rPr>
              <a:t>Verify the Setup</a:t>
            </a:r>
          </a:p>
          <a:p>
            <a:pPr marL="457200" indent="-457200">
              <a:lnSpc>
                <a:spcPct val="150000"/>
              </a:lnSpc>
              <a:buFont typeface="Arial" panose="020B0604020202020204" pitchFamily="34" charset="0"/>
              <a:buChar char="•"/>
            </a:pPr>
            <a:r>
              <a:rPr lang="en-US" sz="2800" dirty="0">
                <a:latin typeface="+mj-lt"/>
              </a:rPr>
              <a:t>Check your process connections:</a:t>
            </a:r>
          </a:p>
          <a:p>
            <a:pPr marL="742950" lvl="2" indent="-285750">
              <a:lnSpc>
                <a:spcPct val="150000"/>
              </a:lnSpc>
              <a:buFont typeface="Arial" panose="020B0604020202020204" pitchFamily="34" charset="0"/>
              <a:buChar char="•"/>
            </a:pPr>
            <a:r>
              <a:rPr lang="en-US" sz="2800" b="1" dirty="0">
                <a:latin typeface="+mj-lt"/>
              </a:rPr>
              <a:t>Retrieve → Replace Missing Values → Result (res)</a:t>
            </a:r>
            <a:endParaRPr lang="en-US" sz="2800" dirty="0">
              <a:latin typeface="+mj-lt"/>
            </a:endParaRPr>
          </a:p>
          <a:p>
            <a:pPr marL="457200" indent="-457200">
              <a:lnSpc>
                <a:spcPct val="150000"/>
              </a:lnSpc>
              <a:buFont typeface="Arial" panose="020B0604020202020204" pitchFamily="34" charset="0"/>
              <a:buChar char="•"/>
            </a:pPr>
            <a:r>
              <a:rPr lang="en-US" sz="2800" dirty="0">
                <a:latin typeface="+mj-lt"/>
              </a:rPr>
              <a:t>Double-check that the </a:t>
            </a:r>
            <a:r>
              <a:rPr lang="en-US" sz="2800" b="1" dirty="0" err="1">
                <a:latin typeface="+mj-lt"/>
              </a:rPr>
              <a:t>Online_Gaming</a:t>
            </a:r>
            <a:r>
              <a:rPr lang="en-US" sz="2800" dirty="0">
                <a:latin typeface="+mj-lt"/>
              </a:rPr>
              <a:t> attribute is selected for replacement.</a:t>
            </a:r>
          </a:p>
        </p:txBody>
      </p:sp>
      <p:sp>
        <p:nvSpPr>
          <p:cNvPr id="10" name="TextBox 9">
            <a:extLst>
              <a:ext uri="{FF2B5EF4-FFF2-40B4-BE49-F238E27FC236}">
                <a16:creationId xmlns:a16="http://schemas.microsoft.com/office/drawing/2014/main" id="{F57C1C5F-0DB7-1C3C-4D93-37A8E6AEE7A1}"/>
              </a:ext>
            </a:extLst>
          </p:cNvPr>
          <p:cNvSpPr txBox="1"/>
          <p:nvPr/>
        </p:nvSpPr>
        <p:spPr>
          <a:xfrm>
            <a:off x="76869" y="3344674"/>
            <a:ext cx="9067131" cy="523220"/>
          </a:xfrm>
          <a:prstGeom prst="rect">
            <a:avLst/>
          </a:prstGeom>
          <a:solidFill>
            <a:schemeClr val="bg1"/>
          </a:solidFill>
        </p:spPr>
        <p:txBody>
          <a:bodyPr wrap="square">
            <a:spAutoFit/>
          </a:bodyPr>
          <a:lstStyle/>
          <a:p>
            <a:r>
              <a:rPr lang="en-US" sz="2800" b="1" dirty="0">
                <a:latin typeface="+mj-lt"/>
              </a:rPr>
              <a:t>Step 3: Replace Missing Values in RapidMiner</a:t>
            </a:r>
            <a:endParaRPr lang="en-AU" sz="2800" b="1" dirty="0">
              <a:latin typeface="+mj-lt"/>
            </a:endParaRPr>
          </a:p>
        </p:txBody>
      </p:sp>
    </p:spTree>
    <p:extLst>
      <p:ext uri="{BB962C8B-B14F-4D97-AF65-F5344CB8AC3E}">
        <p14:creationId xmlns:p14="http://schemas.microsoft.com/office/powerpoint/2010/main" val="10436882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dirty="0"/>
              <a:t>What</a:t>
            </a:r>
            <a:r>
              <a:rPr spc="-50" dirty="0"/>
              <a:t> </a:t>
            </a:r>
            <a:r>
              <a:rPr dirty="0"/>
              <a:t>are</a:t>
            </a:r>
            <a:r>
              <a:rPr spc="-45" dirty="0"/>
              <a:t> </a:t>
            </a:r>
            <a:r>
              <a:rPr dirty="0"/>
              <a:t>we</a:t>
            </a:r>
            <a:r>
              <a:rPr spc="-45" dirty="0"/>
              <a:t> </a:t>
            </a:r>
            <a:r>
              <a:rPr dirty="0"/>
              <a:t>doing</a:t>
            </a:r>
            <a:r>
              <a:rPr spc="-40" dirty="0"/>
              <a:t> </a:t>
            </a:r>
            <a:r>
              <a:rPr dirty="0"/>
              <a:t>this</a:t>
            </a:r>
            <a:r>
              <a:rPr spc="-45" dirty="0"/>
              <a:t> </a:t>
            </a:r>
            <a:r>
              <a:rPr spc="-10" dirty="0"/>
              <a:t>week?</a:t>
            </a:r>
          </a:p>
        </p:txBody>
      </p:sp>
      <p:sp>
        <p:nvSpPr>
          <p:cNvPr id="3" name="object 3"/>
          <p:cNvSpPr txBox="1"/>
          <p:nvPr/>
        </p:nvSpPr>
        <p:spPr>
          <a:xfrm>
            <a:off x="577669" y="1571751"/>
            <a:ext cx="8185331" cy="3563027"/>
          </a:xfrm>
          <a:prstGeom prst="rect">
            <a:avLst/>
          </a:prstGeom>
        </p:spPr>
        <p:txBody>
          <a:bodyPr vert="horz" wrap="square" lIns="0" tIns="140335" rIns="0" bIns="0" rtlCol="0">
            <a:spAutoFit/>
          </a:bodyPr>
          <a:lstStyle/>
          <a:p>
            <a:pPr marL="457200" indent="-457200" algn="l">
              <a:lnSpc>
                <a:spcPct val="150000"/>
              </a:lnSpc>
              <a:spcAft>
                <a:spcPts val="450"/>
              </a:spcAft>
              <a:buFont typeface="Arial" panose="020B0604020202020204" pitchFamily="34" charset="0"/>
              <a:buChar char="•"/>
            </a:pPr>
            <a:r>
              <a:rPr lang="en-US" sz="2800" b="0" i="0" dirty="0">
                <a:solidFill>
                  <a:srgbClr val="252320"/>
                </a:solidFill>
                <a:effectLst/>
                <a:latin typeface="+mj-lt"/>
              </a:rPr>
              <a:t>Data exploration</a:t>
            </a:r>
          </a:p>
          <a:p>
            <a:pPr marL="457200" indent="-457200" algn="l">
              <a:lnSpc>
                <a:spcPct val="150000"/>
              </a:lnSpc>
              <a:spcAft>
                <a:spcPts val="450"/>
              </a:spcAft>
              <a:buFont typeface="Arial" panose="020B0604020202020204" pitchFamily="34" charset="0"/>
              <a:buChar char="•"/>
            </a:pPr>
            <a:r>
              <a:rPr lang="en-US" sz="2800" b="0" i="0" dirty="0">
                <a:solidFill>
                  <a:srgbClr val="252320"/>
                </a:solidFill>
                <a:effectLst/>
                <a:latin typeface="+mj-lt"/>
              </a:rPr>
              <a:t>Data scrubbing</a:t>
            </a:r>
          </a:p>
          <a:p>
            <a:pPr marL="457200" indent="-457200" algn="l">
              <a:lnSpc>
                <a:spcPct val="150000"/>
              </a:lnSpc>
              <a:spcAft>
                <a:spcPts val="450"/>
              </a:spcAft>
              <a:buFont typeface="Arial" panose="020B0604020202020204" pitchFamily="34" charset="0"/>
              <a:buChar char="•"/>
            </a:pPr>
            <a:r>
              <a:rPr lang="en-US" sz="2800" b="0" i="0" dirty="0">
                <a:solidFill>
                  <a:srgbClr val="252320"/>
                </a:solidFill>
                <a:effectLst/>
                <a:latin typeface="+mj-lt"/>
              </a:rPr>
              <a:t>Solutions for handling missing and inconsistent data</a:t>
            </a:r>
          </a:p>
          <a:p>
            <a:pPr marL="457200" indent="-457200" algn="l">
              <a:lnSpc>
                <a:spcPct val="150000"/>
              </a:lnSpc>
              <a:spcAft>
                <a:spcPts val="450"/>
              </a:spcAft>
              <a:buFont typeface="Arial" panose="020B0604020202020204" pitchFamily="34" charset="0"/>
              <a:buChar char="•"/>
            </a:pPr>
            <a:r>
              <a:rPr lang="en-US" sz="2800" b="0" i="0" dirty="0">
                <a:solidFill>
                  <a:srgbClr val="252320"/>
                </a:solidFill>
                <a:effectLst/>
                <a:latin typeface="+mj-lt"/>
              </a:rPr>
              <a:t>Data and attribute reduction</a:t>
            </a:r>
          </a:p>
          <a:p>
            <a:pPr marL="457200" indent="-457200" algn="l">
              <a:lnSpc>
                <a:spcPct val="150000"/>
              </a:lnSpc>
              <a:spcAft>
                <a:spcPts val="450"/>
              </a:spcAft>
              <a:buFont typeface="Arial" panose="020B0604020202020204" pitchFamily="34" charset="0"/>
              <a:buChar char="•"/>
            </a:pPr>
            <a:r>
              <a:rPr lang="en-US" sz="2800" b="0" i="0" dirty="0">
                <a:solidFill>
                  <a:srgbClr val="252320"/>
                </a:solidFill>
                <a:effectLst/>
                <a:latin typeface="+mj-lt"/>
              </a:rPr>
              <a:t>Getting started with RapidMiner</a:t>
            </a:r>
          </a:p>
        </p:txBody>
      </p:sp>
      <p:pic>
        <p:nvPicPr>
          <p:cNvPr id="4" name="object 4"/>
          <p:cNvPicPr/>
          <p:nvPr/>
        </p:nvPicPr>
        <p:blipFill>
          <a:blip r:embed="rId2" cstate="print"/>
          <a:stretch>
            <a:fillRect/>
          </a:stretch>
        </p:blipFill>
        <p:spPr>
          <a:xfrm>
            <a:off x="6172200" y="5286248"/>
            <a:ext cx="2971800" cy="1187701"/>
          </a:xfrm>
          <a:prstGeom prst="rect">
            <a:avLst/>
          </a:prstGeom>
        </p:spPr>
      </p:pic>
      <p:sp>
        <p:nvSpPr>
          <p:cNvPr id="5" name="object 5"/>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3</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EF7ECC-584C-77FC-5C56-40186EB9C7A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A03F869-6021-EC55-DB90-E4579C855EE4}"/>
              </a:ext>
            </a:extLst>
          </p:cNvPr>
          <p:cNvPicPr>
            <a:picLocks noChangeAspect="1"/>
          </p:cNvPicPr>
          <p:nvPr/>
        </p:nvPicPr>
        <p:blipFill>
          <a:blip r:embed="rId2"/>
          <a:srcRect b="32222"/>
          <a:stretch/>
        </p:blipFill>
        <p:spPr>
          <a:xfrm>
            <a:off x="322292" y="36198"/>
            <a:ext cx="8499415" cy="3240402"/>
          </a:xfrm>
          <a:prstGeom prst="rect">
            <a:avLst/>
          </a:prstGeom>
        </p:spPr>
      </p:pic>
      <p:sp>
        <p:nvSpPr>
          <p:cNvPr id="4" name="object 4">
            <a:extLst>
              <a:ext uri="{FF2B5EF4-FFF2-40B4-BE49-F238E27FC236}">
                <a16:creationId xmlns:a16="http://schemas.microsoft.com/office/drawing/2014/main" id="{DAE44B25-DA35-ED57-3A3A-6F5E4A9E0F2D}"/>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30</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F2239606-7501-5E82-9A99-2A6ADBABDEE3}"/>
              </a:ext>
            </a:extLst>
          </p:cNvPr>
          <p:cNvSpPr txBox="1"/>
          <p:nvPr/>
        </p:nvSpPr>
        <p:spPr>
          <a:xfrm>
            <a:off x="62025" y="3862946"/>
            <a:ext cx="9144000" cy="2610843"/>
          </a:xfrm>
          <a:prstGeom prst="rect">
            <a:avLst/>
          </a:prstGeom>
          <a:solidFill>
            <a:schemeClr val="bg1"/>
          </a:solid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Click the </a:t>
            </a:r>
            <a:r>
              <a:rPr kumimoji="0" lang="en-US" altLang="en-US" sz="2800" b="1" i="0" u="none" strike="noStrike" cap="none" normalizeH="0" baseline="0" dirty="0">
                <a:ln>
                  <a:noFill/>
                </a:ln>
                <a:solidFill>
                  <a:schemeClr val="tx1"/>
                </a:solidFill>
                <a:effectLst/>
                <a:latin typeface="+mj-lt"/>
              </a:rPr>
              <a:t>Run (▶️) button</a:t>
            </a:r>
            <a:r>
              <a:rPr kumimoji="0" lang="en-US" altLang="en-US" sz="2800" b="0" i="0" u="none" strike="noStrike" cap="none" normalizeH="0" baseline="0" dirty="0">
                <a:ln>
                  <a:noFill/>
                </a:ln>
                <a:solidFill>
                  <a:schemeClr val="tx1"/>
                </a:solidFill>
                <a:effectLst/>
                <a:latin typeface="+mj-lt"/>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Once executed, go to the </a:t>
            </a:r>
            <a:r>
              <a:rPr kumimoji="0" lang="en-US" altLang="en-US" sz="2800" b="1" i="0" u="none" strike="noStrike" cap="none" normalizeH="0" baseline="0" dirty="0">
                <a:ln>
                  <a:noFill/>
                </a:ln>
                <a:solidFill>
                  <a:schemeClr val="tx1"/>
                </a:solidFill>
                <a:effectLst/>
                <a:latin typeface="+mj-lt"/>
              </a:rPr>
              <a:t>Results tab</a:t>
            </a:r>
            <a:r>
              <a:rPr kumimoji="0" lang="en-US" altLang="en-US" sz="2800" b="0" i="0" u="none" strike="noStrike" cap="none" normalizeH="0" baseline="0" dirty="0">
                <a:ln>
                  <a:noFill/>
                </a:ln>
                <a:solidFill>
                  <a:schemeClr val="tx1"/>
                </a:solidFill>
                <a:effectLst/>
                <a:latin typeface="+mj-lt"/>
              </a:rPr>
              <a:t> and check:</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The </a:t>
            </a:r>
            <a:r>
              <a:rPr kumimoji="0" lang="en-US" altLang="en-US" sz="2800" b="1" i="0" u="none" strike="noStrike" cap="none" normalizeH="0" baseline="0" dirty="0" err="1">
                <a:ln>
                  <a:noFill/>
                </a:ln>
                <a:solidFill>
                  <a:schemeClr val="tx1"/>
                </a:solidFill>
                <a:effectLst/>
                <a:latin typeface="+mj-lt"/>
              </a:rPr>
              <a:t>Online_Gaming</a:t>
            </a:r>
            <a:r>
              <a:rPr kumimoji="0" lang="en-US" altLang="en-US" sz="2800" b="0" i="0" u="none" strike="noStrike" cap="none" normalizeH="0" baseline="0" dirty="0">
                <a:ln>
                  <a:noFill/>
                </a:ln>
                <a:solidFill>
                  <a:schemeClr val="tx1"/>
                </a:solidFill>
                <a:effectLst/>
                <a:latin typeface="+mj-lt"/>
              </a:rPr>
              <a:t> column should no longer have missing values (? symbols should be replaced with "N").</a:t>
            </a:r>
          </a:p>
        </p:txBody>
      </p:sp>
      <p:sp>
        <p:nvSpPr>
          <p:cNvPr id="10" name="TextBox 9">
            <a:extLst>
              <a:ext uri="{FF2B5EF4-FFF2-40B4-BE49-F238E27FC236}">
                <a16:creationId xmlns:a16="http://schemas.microsoft.com/office/drawing/2014/main" id="{5BB06180-9161-A80D-D89A-1864B21232E9}"/>
              </a:ext>
            </a:extLst>
          </p:cNvPr>
          <p:cNvSpPr txBox="1"/>
          <p:nvPr/>
        </p:nvSpPr>
        <p:spPr>
          <a:xfrm>
            <a:off x="76869" y="3344674"/>
            <a:ext cx="9067131" cy="523220"/>
          </a:xfrm>
          <a:prstGeom prst="rect">
            <a:avLst/>
          </a:prstGeom>
          <a:solidFill>
            <a:schemeClr val="bg1"/>
          </a:solidFill>
        </p:spPr>
        <p:txBody>
          <a:bodyPr wrap="square">
            <a:spAutoFit/>
          </a:bodyPr>
          <a:lstStyle/>
          <a:p>
            <a:r>
              <a:rPr lang="en-US" sz="2800" b="1" dirty="0">
                <a:latin typeface="+mj-lt"/>
              </a:rPr>
              <a:t>Step 4: Run and Check Results</a:t>
            </a:r>
            <a:endParaRPr lang="en-AU" sz="2800" b="1" dirty="0">
              <a:latin typeface="+mj-lt"/>
            </a:endParaRPr>
          </a:p>
        </p:txBody>
      </p:sp>
    </p:spTree>
    <p:extLst>
      <p:ext uri="{BB962C8B-B14F-4D97-AF65-F5344CB8AC3E}">
        <p14:creationId xmlns:p14="http://schemas.microsoft.com/office/powerpoint/2010/main" val="25842425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BF01FA-C701-E02F-F97F-C948EDB4FEFD}"/>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737E2BDC-8362-AD91-7E3B-A61701E8B6AD}"/>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31</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CD7D7194-472E-8D21-30A7-18253B81A299}"/>
              </a:ext>
            </a:extLst>
          </p:cNvPr>
          <p:cNvSpPr txBox="1"/>
          <p:nvPr/>
        </p:nvSpPr>
        <p:spPr>
          <a:xfrm>
            <a:off x="2808" y="4724400"/>
            <a:ext cx="9144000" cy="1964512"/>
          </a:xfrm>
          <a:prstGeom prst="rect">
            <a:avLst/>
          </a:prstGeom>
          <a:solidFill>
            <a:schemeClr val="bg1"/>
          </a:solid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There was missing values in </a:t>
            </a:r>
            <a:r>
              <a:rPr kumimoji="0" lang="en-US" altLang="en-US" sz="2800" b="0" i="1" u="none" strike="noStrike" cap="none" normalizeH="0" baseline="0" dirty="0">
                <a:ln>
                  <a:noFill/>
                </a:ln>
                <a:solidFill>
                  <a:schemeClr val="tx1"/>
                </a:solidFill>
                <a:effectLst/>
                <a:latin typeface="+mj-lt"/>
              </a:rPr>
              <a:t>Online Gaming</a:t>
            </a:r>
            <a:r>
              <a:rPr kumimoji="0" lang="en-US" altLang="en-US" sz="2800" b="0" i="0" u="none" strike="noStrike" cap="none" normalizeH="0" baseline="0" dirty="0">
                <a:ln>
                  <a:noFill/>
                </a:ln>
                <a:solidFill>
                  <a:schemeClr val="tx1"/>
                </a:solidFill>
                <a:effectLst/>
                <a:latin typeface="+mj-lt"/>
              </a:rPr>
              <a:t> attribute. However, in the new results there is no missing value in this attribute.</a:t>
            </a:r>
          </a:p>
        </p:txBody>
      </p:sp>
      <p:pic>
        <p:nvPicPr>
          <p:cNvPr id="6" name="Picture 5">
            <a:extLst>
              <a:ext uri="{FF2B5EF4-FFF2-40B4-BE49-F238E27FC236}">
                <a16:creationId xmlns:a16="http://schemas.microsoft.com/office/drawing/2014/main" id="{D612326B-61DA-B0C9-F199-D92BF905DBA5}"/>
              </a:ext>
            </a:extLst>
          </p:cNvPr>
          <p:cNvPicPr>
            <a:picLocks noChangeAspect="1"/>
          </p:cNvPicPr>
          <p:nvPr/>
        </p:nvPicPr>
        <p:blipFill>
          <a:blip r:embed="rId2"/>
          <a:srcRect b="8519"/>
          <a:stretch/>
        </p:blipFill>
        <p:spPr>
          <a:xfrm>
            <a:off x="38434" y="0"/>
            <a:ext cx="9028697" cy="4646017"/>
          </a:xfrm>
          <a:prstGeom prst="rect">
            <a:avLst/>
          </a:prstGeom>
        </p:spPr>
      </p:pic>
    </p:spTree>
    <p:extLst>
      <p:ext uri="{BB962C8B-B14F-4D97-AF65-F5344CB8AC3E}">
        <p14:creationId xmlns:p14="http://schemas.microsoft.com/office/powerpoint/2010/main" val="23779133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A62139-2D3F-2793-F51C-9C6277947CF9}"/>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FF700DF4-C051-B52D-C801-BE9360BF62F1}"/>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32</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F3FED5B7-6B08-B48B-9CDC-6678C994DD1C}"/>
              </a:ext>
            </a:extLst>
          </p:cNvPr>
          <p:cNvSpPr txBox="1"/>
          <p:nvPr/>
        </p:nvSpPr>
        <p:spPr>
          <a:xfrm>
            <a:off x="0" y="4738587"/>
            <a:ext cx="9144000" cy="2015936"/>
          </a:xfrm>
          <a:prstGeom prst="rect">
            <a:avLst/>
          </a:prstGeom>
          <a:solidFill>
            <a:schemeClr val="bg1"/>
          </a:solid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a:ln>
                  <a:noFill/>
                </a:ln>
                <a:solidFill>
                  <a:schemeClr val="tx1"/>
                </a:solidFill>
                <a:effectLst/>
                <a:latin typeface="+mj-lt"/>
              </a:rPr>
              <a:t>Replacing Missing Values for </a:t>
            </a:r>
            <a:r>
              <a:rPr kumimoji="0" lang="en-US" altLang="en-US" sz="2500" b="1" i="0" u="none" strike="noStrike" cap="none" normalizeH="0" baseline="0" dirty="0" err="1">
                <a:ln>
                  <a:noFill/>
                </a:ln>
                <a:solidFill>
                  <a:schemeClr val="tx1"/>
                </a:solidFill>
                <a:effectLst/>
                <a:latin typeface="+mj-lt"/>
              </a:rPr>
              <a:t>Online_Gaming</a:t>
            </a:r>
            <a:r>
              <a:rPr kumimoji="0" lang="en-US" altLang="en-US" sz="2500" b="0" i="0" u="none" strike="noStrike" cap="none" normalizeH="0" baseline="0" dirty="0">
                <a:ln>
                  <a:noFill/>
                </a:ln>
                <a:solidFill>
                  <a:schemeClr val="tx1"/>
                </a:solidFill>
                <a:effectLst/>
                <a:latin typeface="+mj-lt"/>
              </a:rPr>
              <a:t>:</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mj-lt"/>
              </a:rPr>
              <a:t>The </a:t>
            </a:r>
            <a:r>
              <a:rPr kumimoji="0" lang="en-US" altLang="en-US" sz="2500" b="1" i="0" u="none" strike="noStrike" cap="none" normalizeH="0" baseline="0" dirty="0">
                <a:ln>
                  <a:noFill/>
                </a:ln>
                <a:solidFill>
                  <a:schemeClr val="tx1"/>
                </a:solidFill>
                <a:effectLst/>
                <a:latin typeface="+mj-lt"/>
              </a:rPr>
              <a:t>Replace Missing Values</a:t>
            </a:r>
            <a:r>
              <a:rPr kumimoji="0" lang="en-US" altLang="en-US" sz="2500" b="0" i="0" u="none" strike="noStrike" cap="none" normalizeH="0" baseline="0" dirty="0">
                <a:ln>
                  <a:noFill/>
                </a:ln>
                <a:solidFill>
                  <a:schemeClr val="tx1"/>
                </a:solidFill>
                <a:effectLst/>
                <a:latin typeface="+mj-lt"/>
              </a:rPr>
              <a:t> operator was applied to </a:t>
            </a:r>
            <a:r>
              <a:rPr kumimoji="0" lang="en-US" altLang="en-US" sz="2500" b="1" i="0" u="none" strike="noStrike" cap="none" normalizeH="0" baseline="0" dirty="0" err="1">
                <a:ln>
                  <a:noFill/>
                </a:ln>
                <a:solidFill>
                  <a:schemeClr val="tx1"/>
                </a:solidFill>
                <a:effectLst/>
                <a:latin typeface="+mj-lt"/>
              </a:rPr>
              <a:t>Online_Gaming</a:t>
            </a:r>
            <a:r>
              <a:rPr kumimoji="0" lang="en-US" altLang="en-US" sz="2500" b="0" i="0" u="none" strike="noStrike" cap="none" normalizeH="0" baseline="0" dirty="0">
                <a:ln>
                  <a:noFill/>
                </a:ln>
                <a:solidFill>
                  <a:schemeClr val="tx1"/>
                </a:solidFill>
                <a:effectLst/>
                <a:latin typeface="+mj-lt"/>
              </a:rPr>
              <a:t>.</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mj-lt"/>
              </a:rPr>
              <a:t>Any missing value (?) in </a:t>
            </a:r>
            <a:r>
              <a:rPr kumimoji="0" lang="en-US" altLang="en-US" sz="2500" b="1" i="0" u="none" strike="noStrike" cap="none" normalizeH="0" baseline="0" dirty="0" err="1">
                <a:ln>
                  <a:noFill/>
                </a:ln>
                <a:solidFill>
                  <a:schemeClr val="tx1"/>
                </a:solidFill>
                <a:effectLst/>
                <a:latin typeface="+mj-lt"/>
              </a:rPr>
              <a:t>Online_Gaming</a:t>
            </a:r>
            <a:r>
              <a:rPr kumimoji="0" lang="en-US" altLang="en-US" sz="2500" b="0" i="0" u="none" strike="noStrike" cap="none" normalizeH="0" baseline="0" dirty="0">
                <a:ln>
                  <a:noFill/>
                </a:ln>
                <a:solidFill>
                  <a:schemeClr val="tx1"/>
                </a:solidFill>
                <a:effectLst/>
                <a:latin typeface="+mj-lt"/>
              </a:rPr>
              <a:t> was replaced with "N".</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mj-lt"/>
              </a:rPr>
              <a:t>This ensures consistency in the dataset.</a:t>
            </a:r>
          </a:p>
        </p:txBody>
      </p:sp>
      <p:pic>
        <p:nvPicPr>
          <p:cNvPr id="3" name="Picture 2">
            <a:extLst>
              <a:ext uri="{FF2B5EF4-FFF2-40B4-BE49-F238E27FC236}">
                <a16:creationId xmlns:a16="http://schemas.microsoft.com/office/drawing/2014/main" id="{18380730-D073-6069-950A-34A02C76DB22}"/>
              </a:ext>
            </a:extLst>
          </p:cNvPr>
          <p:cNvPicPr>
            <a:picLocks noChangeAspect="1"/>
          </p:cNvPicPr>
          <p:nvPr/>
        </p:nvPicPr>
        <p:blipFill>
          <a:blip r:embed="rId2"/>
          <a:srcRect l="1" r="30" b="8519"/>
          <a:stretch/>
        </p:blipFill>
        <p:spPr>
          <a:xfrm>
            <a:off x="23590" y="0"/>
            <a:ext cx="9120410" cy="4694653"/>
          </a:xfrm>
          <a:prstGeom prst="rect">
            <a:avLst/>
          </a:prstGeom>
        </p:spPr>
      </p:pic>
    </p:spTree>
    <p:extLst>
      <p:ext uri="{BB962C8B-B14F-4D97-AF65-F5344CB8AC3E}">
        <p14:creationId xmlns:p14="http://schemas.microsoft.com/office/powerpoint/2010/main" val="9460588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1FE66F-D055-4B41-71D1-09215F7B8E97}"/>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251DB0D6-98AA-0F96-2820-8ABA90C727CB}"/>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33</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6B069FF1-762C-1C0E-D823-E6FA532961AE}"/>
              </a:ext>
            </a:extLst>
          </p:cNvPr>
          <p:cNvSpPr txBox="1"/>
          <p:nvPr/>
        </p:nvSpPr>
        <p:spPr>
          <a:xfrm>
            <a:off x="0" y="4738587"/>
            <a:ext cx="9144000" cy="1964512"/>
          </a:xfrm>
          <a:prstGeom prst="rect">
            <a:avLst/>
          </a:prstGeom>
          <a:solidFill>
            <a:schemeClr val="bg1"/>
          </a:solid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rPr>
              <a:t>Online_Gaming</a:t>
            </a:r>
            <a:r>
              <a:rPr kumimoji="0" lang="en-US" altLang="en-US" sz="2800" b="0" i="0" u="none" strike="noStrike" cap="none" normalizeH="0" baseline="0" dirty="0">
                <a:ln>
                  <a:noFill/>
                </a:ln>
                <a:solidFill>
                  <a:schemeClr val="tx1"/>
                </a:solidFill>
                <a:effectLst/>
                <a:latin typeface="+mj-lt"/>
              </a:rPr>
              <a:t> column no longer has missing values.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Other columns still contain missing (?) and inconsistent values. </a:t>
            </a:r>
          </a:p>
        </p:txBody>
      </p:sp>
      <p:pic>
        <p:nvPicPr>
          <p:cNvPr id="3" name="Picture 2">
            <a:extLst>
              <a:ext uri="{FF2B5EF4-FFF2-40B4-BE49-F238E27FC236}">
                <a16:creationId xmlns:a16="http://schemas.microsoft.com/office/drawing/2014/main" id="{ED17BF2C-ACCC-A6EC-7E18-E743B3337F53}"/>
              </a:ext>
            </a:extLst>
          </p:cNvPr>
          <p:cNvPicPr>
            <a:picLocks noChangeAspect="1"/>
          </p:cNvPicPr>
          <p:nvPr/>
        </p:nvPicPr>
        <p:blipFill>
          <a:blip r:embed="rId2"/>
          <a:srcRect l="1" r="30" b="8519"/>
          <a:stretch/>
        </p:blipFill>
        <p:spPr>
          <a:xfrm>
            <a:off x="23590" y="0"/>
            <a:ext cx="9120410" cy="4694653"/>
          </a:xfrm>
          <a:prstGeom prst="rect">
            <a:avLst/>
          </a:prstGeom>
        </p:spPr>
      </p:pic>
    </p:spTree>
    <p:extLst>
      <p:ext uri="{BB962C8B-B14F-4D97-AF65-F5344CB8AC3E}">
        <p14:creationId xmlns:p14="http://schemas.microsoft.com/office/powerpoint/2010/main" val="7648945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200D84-E57B-9643-3EE1-D43EDCE22F53}"/>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70479E14-7734-C225-FAE1-066D5650309A}"/>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34</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pic>
        <p:nvPicPr>
          <p:cNvPr id="3" name="Picture 2">
            <a:extLst>
              <a:ext uri="{FF2B5EF4-FFF2-40B4-BE49-F238E27FC236}">
                <a16:creationId xmlns:a16="http://schemas.microsoft.com/office/drawing/2014/main" id="{207B324B-07D4-FF44-8047-BA9AA70C9D64}"/>
              </a:ext>
            </a:extLst>
          </p:cNvPr>
          <p:cNvPicPr>
            <a:picLocks noChangeAspect="1"/>
          </p:cNvPicPr>
          <p:nvPr/>
        </p:nvPicPr>
        <p:blipFill>
          <a:blip r:embed="rId2"/>
          <a:srcRect l="1" r="30" b="8519"/>
          <a:stretch/>
        </p:blipFill>
        <p:spPr>
          <a:xfrm>
            <a:off x="23590" y="0"/>
            <a:ext cx="9120410" cy="4694653"/>
          </a:xfrm>
          <a:prstGeom prst="rect">
            <a:avLst/>
          </a:prstGeom>
        </p:spPr>
      </p:pic>
      <p:sp>
        <p:nvSpPr>
          <p:cNvPr id="2" name="Rectangle 1">
            <a:extLst>
              <a:ext uri="{FF2B5EF4-FFF2-40B4-BE49-F238E27FC236}">
                <a16:creationId xmlns:a16="http://schemas.microsoft.com/office/drawing/2014/main" id="{5E083EB1-0BDD-CA15-539A-4AE60C0829CC}"/>
              </a:ext>
            </a:extLst>
          </p:cNvPr>
          <p:cNvSpPr>
            <a:spLocks noChangeArrowheads="1"/>
          </p:cNvSpPr>
          <p:nvPr/>
        </p:nvSpPr>
        <p:spPr bwMode="auto">
          <a:xfrm>
            <a:off x="0" y="5042118"/>
            <a:ext cx="5144357" cy="1815882"/>
          </a:xfrm>
          <a:prstGeom prst="rect">
            <a:avLst/>
          </a:prstGeom>
          <a:solidFill>
            <a:schemeClr val="bg1"/>
          </a:solid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We still have missing values (?) in:</a:t>
            </a:r>
          </a:p>
          <a:p>
            <a:pPr marL="457200" marR="0" lvl="0" indent="-4572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err="1">
                <a:ln>
                  <a:noFill/>
                </a:ln>
                <a:solidFill>
                  <a:schemeClr val="tx1"/>
                </a:solidFill>
                <a:effectLst/>
                <a:latin typeface="+mj-lt"/>
              </a:rPr>
              <a:t>Online_Shopping</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err="1">
                <a:ln>
                  <a:noFill/>
                </a:ln>
                <a:solidFill>
                  <a:schemeClr val="tx1"/>
                </a:solidFill>
                <a:effectLst/>
                <a:latin typeface="+mj-lt"/>
              </a:rPr>
              <a:t>Other_Social_Network</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err="1">
                <a:ln>
                  <a:noFill/>
                </a:ln>
                <a:solidFill>
                  <a:schemeClr val="tx1"/>
                </a:solidFill>
                <a:effectLst/>
                <a:latin typeface="+mj-lt"/>
              </a:rPr>
              <a:t>Read_News</a:t>
            </a:r>
            <a:endParaRPr kumimoji="0" lang="en-US" altLang="en-US" sz="2800" b="0" i="0" u="none" strike="noStrike" cap="none" normalizeH="0" baseline="0" dirty="0">
              <a:ln>
                <a:noFill/>
              </a:ln>
              <a:solidFill>
                <a:schemeClr val="tx1"/>
              </a:solidFill>
              <a:effectLst/>
              <a:latin typeface="+mj-lt"/>
            </a:endParaRPr>
          </a:p>
        </p:txBody>
      </p:sp>
      <p:sp>
        <p:nvSpPr>
          <p:cNvPr id="12" name="TextBox 11">
            <a:extLst>
              <a:ext uri="{FF2B5EF4-FFF2-40B4-BE49-F238E27FC236}">
                <a16:creationId xmlns:a16="http://schemas.microsoft.com/office/drawing/2014/main" id="{DE0CC31B-DC71-B27F-9784-D2367D72FE7D}"/>
              </a:ext>
            </a:extLst>
          </p:cNvPr>
          <p:cNvSpPr txBox="1"/>
          <p:nvPr/>
        </p:nvSpPr>
        <p:spPr>
          <a:xfrm>
            <a:off x="23590" y="4393390"/>
            <a:ext cx="9144000" cy="671851"/>
          </a:xfrm>
          <a:prstGeom prst="rect">
            <a:avLst/>
          </a:prstGeom>
          <a:solidFill>
            <a:schemeClr val="bg1"/>
          </a:solidFill>
        </p:spPr>
        <p:txBody>
          <a:bodyPr wrap="square">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mj-lt"/>
              </a:rPr>
              <a:t>Step 5) Handling Other Missing Values</a:t>
            </a:r>
          </a:p>
        </p:txBody>
      </p:sp>
    </p:spTree>
    <p:extLst>
      <p:ext uri="{BB962C8B-B14F-4D97-AF65-F5344CB8AC3E}">
        <p14:creationId xmlns:p14="http://schemas.microsoft.com/office/powerpoint/2010/main" val="20720012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06F139-3B71-E639-AB6B-99CA62F814A6}"/>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C51F403D-CDB8-F5CD-5ED1-B8E8AFA0E23B}"/>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35</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2" name="Rectangle 1">
            <a:extLst>
              <a:ext uri="{FF2B5EF4-FFF2-40B4-BE49-F238E27FC236}">
                <a16:creationId xmlns:a16="http://schemas.microsoft.com/office/drawing/2014/main" id="{74005524-5E4D-7B10-E5A1-B66C1A90F60C}"/>
              </a:ext>
            </a:extLst>
          </p:cNvPr>
          <p:cNvSpPr>
            <a:spLocks noChangeArrowheads="1"/>
          </p:cNvSpPr>
          <p:nvPr/>
        </p:nvSpPr>
        <p:spPr bwMode="auto">
          <a:xfrm>
            <a:off x="8078" y="686355"/>
            <a:ext cx="7016176" cy="3903504"/>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Configure the Operator</a:t>
            </a:r>
            <a:r>
              <a:rPr kumimoji="0" lang="en-US" altLang="en-US" sz="2800" b="0" i="0" u="none" strike="noStrike" cap="none" normalizeH="0" baseline="0" dirty="0">
                <a:ln>
                  <a:noFill/>
                </a:ln>
                <a:solidFill>
                  <a:schemeClr val="tx1"/>
                </a:solidFill>
                <a:effectLst/>
                <a:latin typeface="+mj-lt"/>
              </a:rPr>
              <a:t>:</a:t>
            </a:r>
          </a:p>
          <a:p>
            <a:pPr marL="457200" lvl="1" indent="-457200" algn="l" rtl="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mj-lt"/>
              </a:rPr>
              <a:t>Select Attribute Filter Type </a:t>
            </a:r>
            <a:r>
              <a:rPr kumimoji="0" lang="en-US" altLang="en-US" sz="2800" b="1" i="0" u="none" strike="noStrike" cap="none" normalizeH="0" baseline="0" dirty="0">
                <a:ln>
                  <a:noFill/>
                </a:ln>
                <a:solidFill>
                  <a:schemeClr val="tx1"/>
                </a:solidFill>
                <a:effectLst/>
                <a:latin typeface="+mj-lt"/>
                <a:sym typeface="Wingdings" panose="05000000000000000000" pitchFamily="2" charset="2"/>
              </a:rPr>
              <a:t> </a:t>
            </a:r>
            <a:r>
              <a:rPr kumimoji="0" lang="en-US" altLang="en-US" sz="2800" i="0" u="none" strike="noStrike" cap="none" normalizeH="0" baseline="0" dirty="0">
                <a:ln>
                  <a:noFill/>
                </a:ln>
                <a:solidFill>
                  <a:schemeClr val="tx1"/>
                </a:solidFill>
                <a:effectLst/>
                <a:latin typeface="+mj-lt"/>
                <a:sym typeface="Wingdings" panose="05000000000000000000" pitchFamily="2" charset="2"/>
              </a:rPr>
              <a:t>Subset</a:t>
            </a:r>
          </a:p>
          <a:p>
            <a:pPr marL="457200" lvl="1" indent="-457200" algn="l" rtl="0" eaLnBrk="0" fontAlgn="base" hangingPunct="0">
              <a:lnSpc>
                <a:spcPct val="150000"/>
              </a:lnSpc>
              <a:spcBef>
                <a:spcPct val="0"/>
              </a:spcBef>
              <a:spcAft>
                <a:spcPct val="0"/>
              </a:spcAft>
              <a:buFont typeface="Arial" panose="020B0604020202020204" pitchFamily="34" charset="0"/>
              <a:buChar char="•"/>
            </a:pPr>
            <a:r>
              <a:rPr lang="en-US" sz="2800" dirty="0">
                <a:latin typeface="+mj-lt"/>
              </a:rPr>
              <a:t>Hold Ctrl key and Manually select </a:t>
            </a:r>
            <a:r>
              <a:rPr lang="en-US" sz="2800" b="1" dirty="0" err="1">
                <a:latin typeface="+mj-lt"/>
              </a:rPr>
              <a:t>Online_Gaming</a:t>
            </a:r>
            <a:r>
              <a:rPr lang="en-US" sz="2800" b="1" dirty="0">
                <a:latin typeface="+mj-lt"/>
              </a:rPr>
              <a:t>, </a:t>
            </a:r>
            <a:r>
              <a:rPr lang="en-US" sz="2800" b="1" dirty="0" err="1">
                <a:latin typeface="+mj-lt"/>
              </a:rPr>
              <a:t>Online_Shopping</a:t>
            </a:r>
            <a:r>
              <a:rPr lang="en-US" sz="2800" b="1" dirty="0">
                <a:latin typeface="+mj-lt"/>
              </a:rPr>
              <a:t>, </a:t>
            </a:r>
            <a:r>
              <a:rPr lang="en-US" sz="2800" b="1" dirty="0" err="1">
                <a:latin typeface="+mj-lt"/>
              </a:rPr>
              <a:t>Other_Social_Network</a:t>
            </a:r>
            <a:r>
              <a:rPr lang="en-US" sz="2800" b="1" dirty="0">
                <a:latin typeface="+mj-lt"/>
              </a:rPr>
              <a:t>, and </a:t>
            </a:r>
            <a:r>
              <a:rPr lang="en-US" sz="2800" b="1" dirty="0" err="1">
                <a:latin typeface="+mj-lt"/>
              </a:rPr>
              <a:t>Read_News</a:t>
            </a:r>
            <a:r>
              <a:rPr lang="en-US" sz="2800" dirty="0">
                <a:latin typeface="+mj-lt"/>
              </a:rPr>
              <a:t>.</a:t>
            </a:r>
          </a:p>
          <a:p>
            <a:pPr marL="457200" lvl="1" indent="-457200" algn="l" rtl="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Replace ? with "N".</a:t>
            </a:r>
          </a:p>
        </p:txBody>
      </p:sp>
      <p:sp>
        <p:nvSpPr>
          <p:cNvPr id="12" name="TextBox 11">
            <a:extLst>
              <a:ext uri="{FF2B5EF4-FFF2-40B4-BE49-F238E27FC236}">
                <a16:creationId xmlns:a16="http://schemas.microsoft.com/office/drawing/2014/main" id="{F6E12E7E-26C2-C9EF-530A-E93A04CBABEA}"/>
              </a:ext>
            </a:extLst>
          </p:cNvPr>
          <p:cNvSpPr txBox="1"/>
          <p:nvPr/>
        </p:nvSpPr>
        <p:spPr>
          <a:xfrm>
            <a:off x="0" y="14504"/>
            <a:ext cx="9175668" cy="671851"/>
          </a:xfrm>
          <a:prstGeom prst="rect">
            <a:avLst/>
          </a:prstGeom>
          <a:solidFill>
            <a:schemeClr val="bg1"/>
          </a:solidFill>
        </p:spPr>
        <p:txBody>
          <a:bodyPr wrap="square">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mj-lt"/>
              </a:rPr>
              <a:t>Step 5) Handling Other Missing Values</a:t>
            </a:r>
          </a:p>
        </p:txBody>
      </p:sp>
      <p:pic>
        <p:nvPicPr>
          <p:cNvPr id="7" name="Picture 6">
            <a:extLst>
              <a:ext uri="{FF2B5EF4-FFF2-40B4-BE49-F238E27FC236}">
                <a16:creationId xmlns:a16="http://schemas.microsoft.com/office/drawing/2014/main" id="{2B1E56B4-71BC-370D-B1D7-0A1743F7729D}"/>
              </a:ext>
            </a:extLst>
          </p:cNvPr>
          <p:cNvPicPr>
            <a:picLocks noChangeAspect="1"/>
          </p:cNvPicPr>
          <p:nvPr/>
        </p:nvPicPr>
        <p:blipFill>
          <a:blip r:embed="rId2"/>
          <a:srcRect l="77164" b="30741"/>
          <a:stretch/>
        </p:blipFill>
        <p:spPr>
          <a:xfrm>
            <a:off x="7055922" y="13945"/>
            <a:ext cx="2088078" cy="3562350"/>
          </a:xfrm>
          <a:prstGeom prst="rect">
            <a:avLst/>
          </a:prstGeom>
        </p:spPr>
      </p:pic>
      <p:sp>
        <p:nvSpPr>
          <p:cNvPr id="8" name="Rectangle: Rounded Corners 7">
            <a:extLst>
              <a:ext uri="{FF2B5EF4-FFF2-40B4-BE49-F238E27FC236}">
                <a16:creationId xmlns:a16="http://schemas.microsoft.com/office/drawing/2014/main" id="{00EB9229-F531-0FB5-E89A-F17B16A77E6D}"/>
              </a:ext>
            </a:extLst>
          </p:cNvPr>
          <p:cNvSpPr/>
          <p:nvPr/>
        </p:nvSpPr>
        <p:spPr>
          <a:xfrm>
            <a:off x="7055922" y="533400"/>
            <a:ext cx="2097974" cy="19812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7997104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A534A2-B8FA-8E45-5906-E3013C9FDC36}"/>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C5340FA7-6358-B9C6-C83A-D68CBDF8513B}"/>
              </a:ext>
            </a:extLst>
          </p:cNvPr>
          <p:cNvPicPr>
            <a:picLocks noChangeAspect="1"/>
          </p:cNvPicPr>
          <p:nvPr/>
        </p:nvPicPr>
        <p:blipFill>
          <a:blip r:embed="rId2"/>
          <a:srcRect b="20371"/>
          <a:stretch/>
        </p:blipFill>
        <p:spPr>
          <a:xfrm>
            <a:off x="620940" y="0"/>
            <a:ext cx="7989205" cy="3578498"/>
          </a:xfrm>
          <a:prstGeom prst="rect">
            <a:avLst/>
          </a:prstGeom>
        </p:spPr>
      </p:pic>
      <p:sp>
        <p:nvSpPr>
          <p:cNvPr id="4" name="object 4">
            <a:extLst>
              <a:ext uri="{FF2B5EF4-FFF2-40B4-BE49-F238E27FC236}">
                <a16:creationId xmlns:a16="http://schemas.microsoft.com/office/drawing/2014/main" id="{0F79D4E6-A3E9-3FAA-3C8D-560677621460}"/>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36</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2" name="Rectangle 1">
            <a:extLst>
              <a:ext uri="{FF2B5EF4-FFF2-40B4-BE49-F238E27FC236}">
                <a16:creationId xmlns:a16="http://schemas.microsoft.com/office/drawing/2014/main" id="{22399405-51B5-EBE6-F606-B88E585BDBFB}"/>
              </a:ext>
            </a:extLst>
          </p:cNvPr>
          <p:cNvSpPr>
            <a:spLocks noChangeArrowheads="1"/>
          </p:cNvSpPr>
          <p:nvPr/>
        </p:nvSpPr>
        <p:spPr bwMode="auto">
          <a:xfrm>
            <a:off x="0" y="4175474"/>
            <a:ext cx="916759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Configure the Operator</a:t>
            </a:r>
            <a:r>
              <a:rPr kumimoji="0" lang="en-US" altLang="en-US" sz="2800" b="0" i="0" u="none" strike="noStrike" cap="none" normalizeH="0" baseline="0" dirty="0">
                <a:ln>
                  <a:noFill/>
                </a:ln>
                <a:solidFill>
                  <a:schemeClr val="tx1"/>
                </a:solidFill>
                <a:effectLst/>
                <a:latin typeface="+mj-lt"/>
              </a:rPr>
              <a:t>:</a:t>
            </a:r>
          </a:p>
          <a:p>
            <a:pPr marL="457200" lvl="1" indent="-457200" algn="l" rtl="0" eaLnBrk="0" fontAlgn="base" hangingPunct="0">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mj-lt"/>
              </a:rPr>
              <a:t>Select Attribute Filter Type </a:t>
            </a:r>
            <a:r>
              <a:rPr kumimoji="0" lang="en-US" altLang="en-US" sz="2800" b="1" i="0" u="none" strike="noStrike" cap="none" normalizeH="0" baseline="0" dirty="0">
                <a:ln>
                  <a:noFill/>
                </a:ln>
                <a:solidFill>
                  <a:schemeClr val="tx1"/>
                </a:solidFill>
                <a:effectLst/>
                <a:latin typeface="+mj-lt"/>
                <a:sym typeface="Wingdings" panose="05000000000000000000" pitchFamily="2" charset="2"/>
              </a:rPr>
              <a:t> </a:t>
            </a:r>
            <a:r>
              <a:rPr kumimoji="0" lang="en-US" altLang="en-US" sz="2800" i="0" u="none" strike="noStrike" cap="none" normalizeH="0" baseline="0" dirty="0">
                <a:ln>
                  <a:noFill/>
                </a:ln>
                <a:solidFill>
                  <a:schemeClr val="tx1"/>
                </a:solidFill>
                <a:effectLst/>
                <a:latin typeface="+mj-lt"/>
                <a:sym typeface="Wingdings" panose="05000000000000000000" pitchFamily="2" charset="2"/>
              </a:rPr>
              <a:t>Subset</a:t>
            </a:r>
          </a:p>
          <a:p>
            <a:pPr marL="457200" lvl="1" indent="-457200" algn="l" rtl="0" eaLnBrk="0" fontAlgn="base" hangingPunct="0">
              <a:spcBef>
                <a:spcPct val="0"/>
              </a:spcBef>
              <a:spcAft>
                <a:spcPct val="0"/>
              </a:spcAft>
              <a:buFont typeface="Arial" panose="020B0604020202020204" pitchFamily="34" charset="0"/>
              <a:buChar char="•"/>
            </a:pPr>
            <a:r>
              <a:rPr lang="en-US" sz="2800" dirty="0">
                <a:latin typeface="+mj-lt"/>
              </a:rPr>
              <a:t>Hold Ctrl key and Manually select </a:t>
            </a:r>
            <a:r>
              <a:rPr lang="en-US" sz="2800" b="1" dirty="0" err="1">
                <a:latin typeface="+mj-lt"/>
              </a:rPr>
              <a:t>Online_Gaming</a:t>
            </a:r>
            <a:r>
              <a:rPr lang="en-US" sz="2800" b="1" dirty="0">
                <a:latin typeface="+mj-lt"/>
              </a:rPr>
              <a:t>, </a:t>
            </a:r>
            <a:r>
              <a:rPr lang="en-US" sz="2800" b="1" dirty="0" err="1">
                <a:latin typeface="+mj-lt"/>
              </a:rPr>
              <a:t>Online_Shopping</a:t>
            </a:r>
            <a:r>
              <a:rPr lang="en-US" sz="2800" b="1" dirty="0">
                <a:latin typeface="+mj-lt"/>
              </a:rPr>
              <a:t>, </a:t>
            </a:r>
            <a:r>
              <a:rPr lang="en-US" sz="2800" b="1" dirty="0" err="1">
                <a:latin typeface="+mj-lt"/>
              </a:rPr>
              <a:t>Other_Social_Network</a:t>
            </a:r>
            <a:r>
              <a:rPr lang="en-US" sz="2800" b="1" dirty="0">
                <a:latin typeface="+mj-lt"/>
              </a:rPr>
              <a:t>, and </a:t>
            </a:r>
            <a:r>
              <a:rPr lang="en-US" sz="2800" b="1" dirty="0" err="1">
                <a:latin typeface="+mj-lt"/>
              </a:rPr>
              <a:t>Read_News</a:t>
            </a:r>
            <a:r>
              <a:rPr lang="en-US" sz="2800" dirty="0">
                <a:latin typeface="+mj-lt"/>
              </a:rPr>
              <a:t>.</a:t>
            </a:r>
          </a:p>
          <a:p>
            <a:pPr marL="457200" lvl="1" indent="-457200" algn="l" rtl="0" eaLnBrk="0" fontAlgn="base" hangingPunct="0">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Replace ? with "N".</a:t>
            </a:r>
          </a:p>
        </p:txBody>
      </p:sp>
      <p:sp>
        <p:nvSpPr>
          <p:cNvPr id="12" name="TextBox 11">
            <a:extLst>
              <a:ext uri="{FF2B5EF4-FFF2-40B4-BE49-F238E27FC236}">
                <a16:creationId xmlns:a16="http://schemas.microsoft.com/office/drawing/2014/main" id="{54FA8E63-165B-EA4C-2E4D-32022A81F380}"/>
              </a:ext>
            </a:extLst>
          </p:cNvPr>
          <p:cNvSpPr txBox="1"/>
          <p:nvPr/>
        </p:nvSpPr>
        <p:spPr>
          <a:xfrm>
            <a:off x="27709" y="3385027"/>
            <a:ext cx="9175668" cy="671851"/>
          </a:xfrm>
          <a:prstGeom prst="rect">
            <a:avLst/>
          </a:prstGeom>
          <a:solidFill>
            <a:schemeClr val="bg1"/>
          </a:solidFill>
        </p:spPr>
        <p:txBody>
          <a:bodyPr wrap="square">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mj-lt"/>
              </a:rPr>
              <a:t>Step 5) Handling Other Missing Values</a:t>
            </a:r>
          </a:p>
        </p:txBody>
      </p:sp>
      <p:sp>
        <p:nvSpPr>
          <p:cNvPr id="8" name="Rectangle: Rounded Corners 7">
            <a:extLst>
              <a:ext uri="{FF2B5EF4-FFF2-40B4-BE49-F238E27FC236}">
                <a16:creationId xmlns:a16="http://schemas.microsoft.com/office/drawing/2014/main" id="{A5C86D1B-774A-F6CA-A48E-3AD5EECC0F7A}"/>
              </a:ext>
            </a:extLst>
          </p:cNvPr>
          <p:cNvSpPr/>
          <p:nvPr/>
        </p:nvSpPr>
        <p:spPr>
          <a:xfrm>
            <a:off x="4292929" y="2133600"/>
            <a:ext cx="645226" cy="11367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9815875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F9EE22-91BE-9D23-DDE4-03955188B036}"/>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4B5B794-2FD4-6B93-4030-0F4EEBAE9E8E}"/>
              </a:ext>
            </a:extLst>
          </p:cNvPr>
          <p:cNvPicPr>
            <a:picLocks noChangeAspect="1"/>
          </p:cNvPicPr>
          <p:nvPr/>
        </p:nvPicPr>
        <p:blipFill>
          <a:blip r:embed="rId2"/>
          <a:srcRect b="21852"/>
          <a:stretch/>
        </p:blipFill>
        <p:spPr>
          <a:xfrm>
            <a:off x="11795" y="0"/>
            <a:ext cx="9144000" cy="4019550"/>
          </a:xfrm>
          <a:prstGeom prst="rect">
            <a:avLst/>
          </a:prstGeom>
        </p:spPr>
      </p:pic>
      <p:sp>
        <p:nvSpPr>
          <p:cNvPr id="4" name="object 4">
            <a:extLst>
              <a:ext uri="{FF2B5EF4-FFF2-40B4-BE49-F238E27FC236}">
                <a16:creationId xmlns:a16="http://schemas.microsoft.com/office/drawing/2014/main" id="{B4378DB3-63B1-749B-2BBB-5C814CB71160}"/>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37</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2" name="Rectangle 1">
            <a:extLst>
              <a:ext uri="{FF2B5EF4-FFF2-40B4-BE49-F238E27FC236}">
                <a16:creationId xmlns:a16="http://schemas.microsoft.com/office/drawing/2014/main" id="{CB61390E-1390-0D11-34BE-D40088C6A963}"/>
              </a:ext>
            </a:extLst>
          </p:cNvPr>
          <p:cNvSpPr>
            <a:spLocks noChangeArrowheads="1"/>
          </p:cNvSpPr>
          <p:nvPr/>
        </p:nvSpPr>
        <p:spPr bwMode="auto">
          <a:xfrm>
            <a:off x="0" y="4175474"/>
            <a:ext cx="916759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Configure the Operator</a:t>
            </a:r>
            <a:r>
              <a:rPr kumimoji="0" lang="en-US" altLang="en-US" sz="2800" b="0" i="0" u="none" strike="noStrike" cap="none" normalizeH="0" baseline="0" dirty="0">
                <a:ln>
                  <a:noFill/>
                </a:ln>
                <a:solidFill>
                  <a:schemeClr val="tx1"/>
                </a:solidFill>
                <a:effectLst/>
                <a:latin typeface="+mj-lt"/>
              </a:rPr>
              <a:t>:</a:t>
            </a:r>
          </a:p>
          <a:p>
            <a:pPr marL="457200" lvl="1" indent="-457200" algn="l" rtl="0" eaLnBrk="0" fontAlgn="base" hangingPunct="0">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mj-lt"/>
              </a:rPr>
              <a:t>Select Attribute Filter Type </a:t>
            </a:r>
            <a:r>
              <a:rPr kumimoji="0" lang="en-US" altLang="en-US" sz="2800" b="1" i="0" u="none" strike="noStrike" cap="none" normalizeH="0" baseline="0" dirty="0">
                <a:ln>
                  <a:noFill/>
                </a:ln>
                <a:solidFill>
                  <a:schemeClr val="tx1"/>
                </a:solidFill>
                <a:effectLst/>
                <a:latin typeface="+mj-lt"/>
                <a:sym typeface="Wingdings" panose="05000000000000000000" pitchFamily="2" charset="2"/>
              </a:rPr>
              <a:t> </a:t>
            </a:r>
            <a:r>
              <a:rPr kumimoji="0" lang="en-US" altLang="en-US" sz="2800" i="0" u="none" strike="noStrike" cap="none" normalizeH="0" baseline="0" dirty="0">
                <a:ln>
                  <a:noFill/>
                </a:ln>
                <a:solidFill>
                  <a:schemeClr val="tx1"/>
                </a:solidFill>
                <a:effectLst/>
                <a:latin typeface="+mj-lt"/>
                <a:sym typeface="Wingdings" panose="05000000000000000000" pitchFamily="2" charset="2"/>
              </a:rPr>
              <a:t>Subset</a:t>
            </a:r>
          </a:p>
          <a:p>
            <a:pPr marL="457200" lvl="1" indent="-457200" algn="l" rtl="0" eaLnBrk="0" fontAlgn="base" hangingPunct="0">
              <a:spcBef>
                <a:spcPct val="0"/>
              </a:spcBef>
              <a:spcAft>
                <a:spcPct val="0"/>
              </a:spcAft>
              <a:buFont typeface="Arial" panose="020B0604020202020204" pitchFamily="34" charset="0"/>
              <a:buChar char="•"/>
            </a:pPr>
            <a:r>
              <a:rPr lang="en-US" sz="2800" dirty="0">
                <a:latin typeface="+mj-lt"/>
              </a:rPr>
              <a:t>Hold Ctrl key and Manually select </a:t>
            </a:r>
            <a:r>
              <a:rPr lang="en-US" sz="2800" b="1" dirty="0" err="1">
                <a:latin typeface="+mj-lt"/>
              </a:rPr>
              <a:t>Online_Gaming</a:t>
            </a:r>
            <a:r>
              <a:rPr lang="en-US" sz="2800" b="1" dirty="0">
                <a:latin typeface="+mj-lt"/>
              </a:rPr>
              <a:t>, </a:t>
            </a:r>
            <a:r>
              <a:rPr lang="en-US" sz="2800" b="1" dirty="0" err="1">
                <a:latin typeface="+mj-lt"/>
              </a:rPr>
              <a:t>Online_Shopping</a:t>
            </a:r>
            <a:r>
              <a:rPr lang="en-US" sz="2800" b="1" dirty="0">
                <a:latin typeface="+mj-lt"/>
              </a:rPr>
              <a:t>, </a:t>
            </a:r>
            <a:r>
              <a:rPr lang="en-US" sz="2800" b="1" dirty="0" err="1">
                <a:latin typeface="+mj-lt"/>
              </a:rPr>
              <a:t>Other_Social_Network</a:t>
            </a:r>
            <a:r>
              <a:rPr lang="en-US" sz="2800" b="1" dirty="0">
                <a:latin typeface="+mj-lt"/>
              </a:rPr>
              <a:t>, and </a:t>
            </a:r>
            <a:r>
              <a:rPr lang="en-US" sz="2800" b="1" dirty="0" err="1">
                <a:latin typeface="+mj-lt"/>
              </a:rPr>
              <a:t>Read_News</a:t>
            </a:r>
            <a:r>
              <a:rPr lang="en-US" sz="2800" dirty="0">
                <a:latin typeface="+mj-lt"/>
              </a:rPr>
              <a:t>.</a:t>
            </a:r>
          </a:p>
          <a:p>
            <a:pPr marL="457200" lvl="1" indent="-457200" algn="l" rtl="0" eaLnBrk="0" fontAlgn="base" hangingPunct="0">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Replace ? with "N".</a:t>
            </a:r>
          </a:p>
        </p:txBody>
      </p:sp>
      <p:sp>
        <p:nvSpPr>
          <p:cNvPr id="8" name="Rectangle: Rounded Corners 7">
            <a:extLst>
              <a:ext uri="{FF2B5EF4-FFF2-40B4-BE49-F238E27FC236}">
                <a16:creationId xmlns:a16="http://schemas.microsoft.com/office/drawing/2014/main" id="{3C8870E2-47C4-E279-66AA-CB32B51727EB}"/>
              </a:ext>
            </a:extLst>
          </p:cNvPr>
          <p:cNvSpPr/>
          <p:nvPr/>
        </p:nvSpPr>
        <p:spPr>
          <a:xfrm>
            <a:off x="5638800" y="3810000"/>
            <a:ext cx="492826" cy="20955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0868458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AAEAD6-D068-F701-D51D-1A084099BA66}"/>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0796C648-91BD-B9EA-0DA2-152314E73B09}"/>
              </a:ext>
            </a:extLst>
          </p:cNvPr>
          <p:cNvPicPr>
            <a:picLocks noChangeAspect="1"/>
          </p:cNvPicPr>
          <p:nvPr/>
        </p:nvPicPr>
        <p:blipFill>
          <a:blip r:embed="rId2"/>
          <a:srcRect b="36694"/>
          <a:stretch/>
        </p:blipFill>
        <p:spPr>
          <a:xfrm>
            <a:off x="0" y="857250"/>
            <a:ext cx="9144000" cy="3256141"/>
          </a:xfrm>
          <a:prstGeom prst="rect">
            <a:avLst/>
          </a:prstGeom>
        </p:spPr>
      </p:pic>
      <p:sp>
        <p:nvSpPr>
          <p:cNvPr id="4" name="object 4">
            <a:extLst>
              <a:ext uri="{FF2B5EF4-FFF2-40B4-BE49-F238E27FC236}">
                <a16:creationId xmlns:a16="http://schemas.microsoft.com/office/drawing/2014/main" id="{0ACD00A8-1EE7-9276-1B09-034C8A89FCAF}"/>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38</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8" name="Rectangle: Rounded Corners 7">
            <a:extLst>
              <a:ext uri="{FF2B5EF4-FFF2-40B4-BE49-F238E27FC236}">
                <a16:creationId xmlns:a16="http://schemas.microsoft.com/office/drawing/2014/main" id="{53CA4CC9-88AD-52B9-6272-1C13FBA9BEC2}"/>
              </a:ext>
            </a:extLst>
          </p:cNvPr>
          <p:cNvSpPr/>
          <p:nvPr/>
        </p:nvSpPr>
        <p:spPr>
          <a:xfrm>
            <a:off x="8001000" y="3322227"/>
            <a:ext cx="914400" cy="23542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D5FFCA50-1987-75A5-AC35-8CCC8E291CBE}"/>
              </a:ext>
            </a:extLst>
          </p:cNvPr>
          <p:cNvSpPr>
            <a:spLocks noChangeArrowheads="1"/>
          </p:cNvSpPr>
          <p:nvPr/>
        </p:nvSpPr>
        <p:spPr bwMode="auto">
          <a:xfrm>
            <a:off x="0" y="4208880"/>
            <a:ext cx="9167590" cy="2610843"/>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Configure the Operator</a:t>
            </a:r>
            <a:r>
              <a:rPr kumimoji="0" lang="en-US" altLang="en-US" sz="2800" b="0" i="0" u="none" strike="noStrike" cap="none" normalizeH="0" baseline="0" dirty="0">
                <a:ln>
                  <a:noFill/>
                </a:ln>
                <a:solidFill>
                  <a:schemeClr val="tx1"/>
                </a:solidFill>
                <a:effectLst/>
                <a:latin typeface="+mj-lt"/>
              </a:rPr>
              <a:t>:</a:t>
            </a:r>
          </a:p>
          <a:p>
            <a:pPr marL="457200" lvl="1" indent="-457200" algn="l" rtl="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mj-lt"/>
              </a:rPr>
              <a:t>Select Value for the Default</a:t>
            </a:r>
          </a:p>
          <a:p>
            <a:pPr marL="457200" lvl="1" indent="-457200" algn="l" rtl="0" eaLnBrk="0" fontAlgn="base" hangingPunct="0">
              <a:lnSpc>
                <a:spcPct val="150000"/>
              </a:lnSpc>
              <a:spcBef>
                <a:spcPct val="0"/>
              </a:spcBef>
              <a:spcAft>
                <a:spcPct val="0"/>
              </a:spcAft>
              <a:buFont typeface="Arial" panose="020B0604020202020204" pitchFamily="34" charset="0"/>
              <a:buChar char="•"/>
            </a:pPr>
            <a:r>
              <a:rPr lang="en-US" altLang="en-US" sz="2800" b="1" dirty="0">
                <a:solidFill>
                  <a:schemeClr val="tx1"/>
                </a:solidFill>
                <a:latin typeface="+mj-lt"/>
                <a:sym typeface="Wingdings" panose="05000000000000000000" pitchFamily="2" charset="2"/>
              </a:rPr>
              <a:t>Type N as for the replenishment value to </a:t>
            </a:r>
            <a:r>
              <a:rPr kumimoji="0" lang="en-US" altLang="en-US" sz="2800" b="0" i="0" u="none" strike="noStrike" cap="none" normalizeH="0" baseline="0" dirty="0">
                <a:ln>
                  <a:noFill/>
                </a:ln>
                <a:solidFill>
                  <a:schemeClr val="tx1"/>
                </a:solidFill>
                <a:effectLst/>
                <a:latin typeface="+mj-lt"/>
              </a:rPr>
              <a:t>Replace “?” with "N".</a:t>
            </a:r>
          </a:p>
        </p:txBody>
      </p:sp>
      <p:sp>
        <p:nvSpPr>
          <p:cNvPr id="14" name="TextBox 13">
            <a:extLst>
              <a:ext uri="{FF2B5EF4-FFF2-40B4-BE49-F238E27FC236}">
                <a16:creationId xmlns:a16="http://schemas.microsoft.com/office/drawing/2014/main" id="{544D5FDC-124A-43C8-F8F2-62FD00D4111A}"/>
              </a:ext>
            </a:extLst>
          </p:cNvPr>
          <p:cNvSpPr txBox="1"/>
          <p:nvPr/>
        </p:nvSpPr>
        <p:spPr>
          <a:xfrm>
            <a:off x="0" y="3777465"/>
            <a:ext cx="9175668" cy="671851"/>
          </a:xfrm>
          <a:prstGeom prst="rect">
            <a:avLst/>
          </a:prstGeom>
          <a:solidFill>
            <a:schemeClr val="bg1"/>
          </a:solidFill>
        </p:spPr>
        <p:txBody>
          <a:bodyPr wrap="square">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mj-lt"/>
              </a:rPr>
              <a:t>Step 5) Handling Other Missing Values</a:t>
            </a:r>
          </a:p>
        </p:txBody>
      </p:sp>
    </p:spTree>
    <p:extLst>
      <p:ext uri="{BB962C8B-B14F-4D97-AF65-F5344CB8AC3E}">
        <p14:creationId xmlns:p14="http://schemas.microsoft.com/office/powerpoint/2010/main" val="39350270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4E54AA-3788-2653-ABD7-38BA36DA6CAD}"/>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AAB11C43-958B-A7D8-0AF9-5EB0AF7AF7A6}"/>
              </a:ext>
            </a:extLst>
          </p:cNvPr>
          <p:cNvPicPr>
            <a:picLocks noChangeAspect="1"/>
          </p:cNvPicPr>
          <p:nvPr/>
        </p:nvPicPr>
        <p:blipFill>
          <a:blip r:embed="rId2"/>
          <a:srcRect b="36694"/>
          <a:stretch/>
        </p:blipFill>
        <p:spPr>
          <a:xfrm>
            <a:off x="0" y="857250"/>
            <a:ext cx="9144000" cy="3256141"/>
          </a:xfrm>
          <a:prstGeom prst="rect">
            <a:avLst/>
          </a:prstGeom>
        </p:spPr>
      </p:pic>
      <p:sp>
        <p:nvSpPr>
          <p:cNvPr id="4" name="object 4">
            <a:extLst>
              <a:ext uri="{FF2B5EF4-FFF2-40B4-BE49-F238E27FC236}">
                <a16:creationId xmlns:a16="http://schemas.microsoft.com/office/drawing/2014/main" id="{D6FDD4A1-273A-605A-A53E-A188DAADFB41}"/>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39</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8" name="Rectangle: Rounded Corners 7">
            <a:extLst>
              <a:ext uri="{FF2B5EF4-FFF2-40B4-BE49-F238E27FC236}">
                <a16:creationId xmlns:a16="http://schemas.microsoft.com/office/drawing/2014/main" id="{F75FF122-695A-1B16-C61B-25FF6D49570E}"/>
              </a:ext>
            </a:extLst>
          </p:cNvPr>
          <p:cNvSpPr/>
          <p:nvPr/>
        </p:nvSpPr>
        <p:spPr>
          <a:xfrm>
            <a:off x="1143000" y="1143001"/>
            <a:ext cx="381000" cy="228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0D28D7A2-CFD8-8B0F-B188-E826A0695E1C}"/>
              </a:ext>
            </a:extLst>
          </p:cNvPr>
          <p:cNvSpPr>
            <a:spLocks noChangeArrowheads="1"/>
          </p:cNvSpPr>
          <p:nvPr/>
        </p:nvSpPr>
        <p:spPr bwMode="auto">
          <a:xfrm>
            <a:off x="-11795" y="4806024"/>
            <a:ext cx="9167590" cy="671851"/>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Run and Check results</a:t>
            </a:r>
            <a:endParaRPr kumimoji="0" lang="en-US" altLang="en-US" sz="2800" b="0" i="0" u="none" strike="noStrike" cap="none" normalizeH="0" baseline="0" dirty="0">
              <a:ln>
                <a:noFill/>
              </a:ln>
              <a:solidFill>
                <a:schemeClr val="tx1"/>
              </a:solidFill>
              <a:effectLst/>
              <a:latin typeface="+mj-lt"/>
            </a:endParaRPr>
          </a:p>
        </p:txBody>
      </p:sp>
      <p:sp>
        <p:nvSpPr>
          <p:cNvPr id="2" name="TextBox 1">
            <a:extLst>
              <a:ext uri="{FF2B5EF4-FFF2-40B4-BE49-F238E27FC236}">
                <a16:creationId xmlns:a16="http://schemas.microsoft.com/office/drawing/2014/main" id="{614F5E88-EED4-0D6E-AF95-21F45779F3AE}"/>
              </a:ext>
            </a:extLst>
          </p:cNvPr>
          <p:cNvSpPr txBox="1"/>
          <p:nvPr/>
        </p:nvSpPr>
        <p:spPr>
          <a:xfrm>
            <a:off x="-19873" y="4134173"/>
            <a:ext cx="9175668" cy="671851"/>
          </a:xfrm>
          <a:prstGeom prst="rect">
            <a:avLst/>
          </a:prstGeom>
          <a:solidFill>
            <a:schemeClr val="bg1"/>
          </a:solidFill>
        </p:spPr>
        <p:txBody>
          <a:bodyPr wrap="square">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mj-lt"/>
              </a:rPr>
              <a:t>Step 5) Handling Other Missing Values</a:t>
            </a:r>
          </a:p>
        </p:txBody>
      </p:sp>
    </p:spTree>
    <p:extLst>
      <p:ext uri="{BB962C8B-B14F-4D97-AF65-F5344CB8AC3E}">
        <p14:creationId xmlns:p14="http://schemas.microsoft.com/office/powerpoint/2010/main" val="221764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57200" y="0"/>
            <a:ext cx="6262205" cy="905376"/>
          </a:xfrm>
          <a:prstGeom prst="rect">
            <a:avLst/>
          </a:prstGeom>
        </p:spPr>
        <p:txBody>
          <a:bodyPr vert="horz" wrap="square" lIns="0" tIns="12700" rIns="0" bIns="0" rtlCol="0">
            <a:spAutoFit/>
          </a:bodyPr>
          <a:lstStyle/>
          <a:p>
            <a:pPr marL="12700">
              <a:lnSpc>
                <a:spcPct val="100000"/>
              </a:lnSpc>
              <a:spcBef>
                <a:spcPts val="100"/>
              </a:spcBef>
            </a:pPr>
            <a:r>
              <a:rPr lang="en-US" dirty="0"/>
              <a:t>Understanding Data Scrubbing: Fixing Errors in Data</a:t>
            </a:r>
            <a:endParaRPr spc="-10" dirty="0"/>
          </a:p>
        </p:txBody>
      </p:sp>
      <p:sp>
        <p:nvSpPr>
          <p:cNvPr id="4" name="object 4"/>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4</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p:cNvSpPr txBox="1"/>
          <p:nvPr/>
        </p:nvSpPr>
        <p:spPr>
          <a:xfrm>
            <a:off x="0" y="904386"/>
            <a:ext cx="9143999" cy="6063455"/>
          </a:xfrm>
          <a:prstGeom prst="rect">
            <a:avLst/>
          </a:prstGeom>
          <a:solidFill>
            <a:schemeClr val="bg1"/>
          </a:solidFill>
        </p:spPr>
        <p:txBody>
          <a:bodyPr vert="horz" wrap="square" lIns="0" tIns="9525" rIns="0" bIns="0" rtlCol="0">
            <a:spAutoFit/>
          </a:bodyPr>
          <a:lstStyle/>
          <a:p>
            <a:pPr>
              <a:lnSpc>
                <a:spcPct val="150000"/>
              </a:lnSpc>
            </a:pPr>
            <a:r>
              <a:rPr lang="en-US" sz="2650" dirty="0">
                <a:latin typeface="+mj-lt"/>
              </a:rPr>
              <a:t>Even when we try our best to collect data accurately, mistakes and errors can still happen. These mistakes can affect the quality of our analysis, so we need to clean the data before using it. This process is called </a:t>
            </a:r>
            <a:r>
              <a:rPr lang="en-US" sz="2650" b="1" dirty="0">
                <a:latin typeface="+mj-lt"/>
              </a:rPr>
              <a:t>data scrubbing</a:t>
            </a:r>
            <a:r>
              <a:rPr lang="en-US" sz="2650" dirty="0">
                <a:latin typeface="+mj-lt"/>
              </a:rPr>
              <a:t>, and it helps us handle different types of data issues, such as:</a:t>
            </a:r>
          </a:p>
          <a:p>
            <a:pPr marL="457200" lvl="1" indent="-457200">
              <a:lnSpc>
                <a:spcPct val="150000"/>
              </a:lnSpc>
              <a:buFont typeface="Arial" panose="020B0604020202020204" pitchFamily="34" charset="0"/>
              <a:buChar char="•"/>
            </a:pPr>
            <a:r>
              <a:rPr lang="en-US" sz="2650" b="1" dirty="0">
                <a:latin typeface="+mj-lt"/>
              </a:rPr>
              <a:t>Missing data</a:t>
            </a:r>
            <a:r>
              <a:rPr lang="en-US" sz="2650" dirty="0">
                <a:latin typeface="+mj-lt"/>
              </a:rPr>
              <a:t> (blank or unknown values)</a:t>
            </a:r>
          </a:p>
          <a:p>
            <a:pPr marL="457200" indent="-457200">
              <a:lnSpc>
                <a:spcPct val="150000"/>
              </a:lnSpc>
              <a:buFont typeface="Arial" panose="020B0604020202020204" pitchFamily="34" charset="0"/>
              <a:buChar char="•"/>
            </a:pPr>
            <a:r>
              <a:rPr lang="en-US" sz="2650" b="1" dirty="0">
                <a:latin typeface="+mj-lt"/>
              </a:rPr>
              <a:t>Inconsistent data</a:t>
            </a:r>
            <a:r>
              <a:rPr lang="en-US" sz="2650" dirty="0">
                <a:latin typeface="+mj-lt"/>
              </a:rPr>
              <a:t> (values that don’t make sense)</a:t>
            </a:r>
          </a:p>
          <a:p>
            <a:pPr marL="457200" indent="-457200">
              <a:lnSpc>
                <a:spcPct val="150000"/>
              </a:lnSpc>
              <a:buFont typeface="Arial" panose="020B0604020202020204" pitchFamily="34" charset="0"/>
              <a:buChar char="•"/>
            </a:pPr>
            <a:r>
              <a:rPr lang="en-US" sz="2650" b="1" dirty="0">
                <a:latin typeface="+mj-lt"/>
              </a:rPr>
              <a:t>Reducing unnecessary data</a:t>
            </a:r>
            <a:r>
              <a:rPr lang="en-US" sz="2650" dirty="0">
                <a:latin typeface="+mj-lt"/>
              </a:rPr>
              <a:t> (removing extra records)</a:t>
            </a:r>
          </a:p>
          <a:p>
            <a:pPr marL="457200" indent="-457200">
              <a:lnSpc>
                <a:spcPct val="150000"/>
              </a:lnSpc>
              <a:buFont typeface="Arial" panose="020B0604020202020204" pitchFamily="34" charset="0"/>
              <a:buChar char="•"/>
            </a:pPr>
            <a:r>
              <a:rPr lang="en-US" sz="2650" b="1" dirty="0">
                <a:latin typeface="+mj-lt"/>
              </a:rPr>
              <a:t>Removing unnecessary attributes</a:t>
            </a:r>
            <a:r>
              <a:rPr lang="en-US" sz="2650" dirty="0">
                <a:latin typeface="+mj-lt"/>
              </a:rPr>
              <a:t> (removing columns that are not useful)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1000"/>
                                        <p:tgtEl>
                                          <p:spTgt spid="3">
                                            <p:txEl>
                                              <p:pRg st="3" end="3"/>
                                            </p:txEl>
                                          </p:spTgt>
                                        </p:tgtEl>
                                      </p:cBhvr>
                                    </p:animEffect>
                                    <p:anim calcmode="lin" valueType="num">
                                      <p:cBhvr>
                                        <p:cTn id="1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1000"/>
                                        <p:tgtEl>
                                          <p:spTgt spid="3">
                                            <p:txEl>
                                              <p:pRg st="4" end="4"/>
                                            </p:txEl>
                                          </p:spTgt>
                                        </p:tgtEl>
                                      </p:cBhvr>
                                    </p:animEffect>
                                    <p:anim calcmode="lin" valueType="num">
                                      <p:cBhvr>
                                        <p:cTn id="2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266A2D-3440-D30B-1503-B17F7B0FADA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1C6E3E12-4BB3-D9AE-8A77-9776E0E0684B}"/>
              </a:ext>
            </a:extLst>
          </p:cNvPr>
          <p:cNvPicPr>
            <a:picLocks noChangeAspect="1"/>
          </p:cNvPicPr>
          <p:nvPr/>
        </p:nvPicPr>
        <p:blipFill>
          <a:blip r:embed="rId2"/>
          <a:srcRect b="10166"/>
          <a:stretch/>
        </p:blipFill>
        <p:spPr>
          <a:xfrm>
            <a:off x="11795" y="-14844"/>
            <a:ext cx="9144000" cy="4620625"/>
          </a:xfrm>
          <a:prstGeom prst="rect">
            <a:avLst/>
          </a:prstGeom>
        </p:spPr>
      </p:pic>
      <p:sp>
        <p:nvSpPr>
          <p:cNvPr id="4" name="object 4">
            <a:extLst>
              <a:ext uri="{FF2B5EF4-FFF2-40B4-BE49-F238E27FC236}">
                <a16:creationId xmlns:a16="http://schemas.microsoft.com/office/drawing/2014/main" id="{A3A46199-46BB-B5F1-0FA3-C4C554854B03}"/>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40</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8" name="Rectangle: Rounded Corners 7">
            <a:extLst>
              <a:ext uri="{FF2B5EF4-FFF2-40B4-BE49-F238E27FC236}">
                <a16:creationId xmlns:a16="http://schemas.microsoft.com/office/drawing/2014/main" id="{BE4A3CAB-7E4D-A427-581C-CC1AB3C4805E}"/>
              </a:ext>
            </a:extLst>
          </p:cNvPr>
          <p:cNvSpPr/>
          <p:nvPr/>
        </p:nvSpPr>
        <p:spPr>
          <a:xfrm>
            <a:off x="1143000" y="1143001"/>
            <a:ext cx="381000" cy="228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F8DCBC4B-52E5-B504-D188-42F2E5A48164}"/>
              </a:ext>
            </a:extLst>
          </p:cNvPr>
          <p:cNvSpPr>
            <a:spLocks noChangeArrowheads="1"/>
          </p:cNvSpPr>
          <p:nvPr/>
        </p:nvSpPr>
        <p:spPr bwMode="auto">
          <a:xfrm>
            <a:off x="-11795" y="5331287"/>
            <a:ext cx="9167590" cy="671851"/>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Run and Check results: </a:t>
            </a:r>
            <a:r>
              <a:rPr kumimoji="0" lang="en-US" altLang="en-US" sz="2800" i="0" u="none" strike="noStrike" cap="none" normalizeH="0" baseline="0" dirty="0">
                <a:ln>
                  <a:noFill/>
                </a:ln>
                <a:solidFill>
                  <a:schemeClr val="tx1"/>
                </a:solidFill>
                <a:effectLst/>
                <a:latin typeface="+mj-lt"/>
              </a:rPr>
              <a:t>There are no missing values!</a:t>
            </a:r>
          </a:p>
        </p:txBody>
      </p:sp>
      <p:sp>
        <p:nvSpPr>
          <p:cNvPr id="2" name="TextBox 1">
            <a:extLst>
              <a:ext uri="{FF2B5EF4-FFF2-40B4-BE49-F238E27FC236}">
                <a16:creationId xmlns:a16="http://schemas.microsoft.com/office/drawing/2014/main" id="{0B894DD6-BCCC-E4DC-4040-881B2824D25D}"/>
              </a:ext>
            </a:extLst>
          </p:cNvPr>
          <p:cNvSpPr txBox="1"/>
          <p:nvPr/>
        </p:nvSpPr>
        <p:spPr>
          <a:xfrm>
            <a:off x="11795" y="4651511"/>
            <a:ext cx="9175668" cy="671851"/>
          </a:xfrm>
          <a:prstGeom prst="rect">
            <a:avLst/>
          </a:prstGeom>
          <a:solidFill>
            <a:schemeClr val="bg1"/>
          </a:solidFill>
        </p:spPr>
        <p:txBody>
          <a:bodyPr wrap="square">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mj-lt"/>
              </a:rPr>
              <a:t>Step 5) Handling Other Missing Values</a:t>
            </a:r>
          </a:p>
        </p:txBody>
      </p:sp>
    </p:spTree>
    <p:extLst>
      <p:ext uri="{BB962C8B-B14F-4D97-AF65-F5344CB8AC3E}">
        <p14:creationId xmlns:p14="http://schemas.microsoft.com/office/powerpoint/2010/main" val="10431851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831702-849C-C094-08C3-485C899B476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3C64FFF-D0BE-0EFA-6E63-3BF016B1A68C}"/>
              </a:ext>
            </a:extLst>
          </p:cNvPr>
          <p:cNvPicPr>
            <a:picLocks noChangeAspect="1"/>
          </p:cNvPicPr>
          <p:nvPr/>
        </p:nvPicPr>
        <p:blipFill>
          <a:blip r:embed="rId2"/>
          <a:srcRect b="10166"/>
          <a:stretch/>
        </p:blipFill>
        <p:spPr>
          <a:xfrm>
            <a:off x="11795" y="-14844"/>
            <a:ext cx="9144000" cy="4620625"/>
          </a:xfrm>
          <a:prstGeom prst="rect">
            <a:avLst/>
          </a:prstGeom>
        </p:spPr>
      </p:pic>
      <p:sp>
        <p:nvSpPr>
          <p:cNvPr id="4" name="object 4">
            <a:extLst>
              <a:ext uri="{FF2B5EF4-FFF2-40B4-BE49-F238E27FC236}">
                <a16:creationId xmlns:a16="http://schemas.microsoft.com/office/drawing/2014/main" id="{A3F94B19-9DAB-32BC-19B7-DD0097A638D0}"/>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41</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8" name="Rectangle: Rounded Corners 7">
            <a:extLst>
              <a:ext uri="{FF2B5EF4-FFF2-40B4-BE49-F238E27FC236}">
                <a16:creationId xmlns:a16="http://schemas.microsoft.com/office/drawing/2014/main" id="{65DE0224-1AE9-7FCB-CA28-60D243187337}"/>
              </a:ext>
            </a:extLst>
          </p:cNvPr>
          <p:cNvSpPr/>
          <p:nvPr/>
        </p:nvSpPr>
        <p:spPr>
          <a:xfrm>
            <a:off x="1066800" y="990600"/>
            <a:ext cx="2133600"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extBox 1">
            <a:extLst>
              <a:ext uri="{FF2B5EF4-FFF2-40B4-BE49-F238E27FC236}">
                <a16:creationId xmlns:a16="http://schemas.microsoft.com/office/drawing/2014/main" id="{36D07564-A0B4-9A9C-CDC9-005C6CC13717}"/>
              </a:ext>
            </a:extLst>
          </p:cNvPr>
          <p:cNvSpPr txBox="1"/>
          <p:nvPr/>
        </p:nvSpPr>
        <p:spPr>
          <a:xfrm>
            <a:off x="-80" y="3749457"/>
            <a:ext cx="9175668" cy="3108543"/>
          </a:xfrm>
          <a:prstGeom prst="rect">
            <a:avLst/>
          </a:prstGeom>
          <a:solidFill>
            <a:schemeClr val="bg1"/>
          </a:solidFill>
        </p:spPr>
        <p:txBody>
          <a:bodyPr wrap="square">
            <a:spAutoFit/>
          </a:bodyPr>
          <a:lstStyle/>
          <a:p>
            <a:r>
              <a:rPr lang="en-US" sz="2800" b="1" dirty="0">
                <a:latin typeface="+mj-lt"/>
              </a:rPr>
              <a:t>Key Points to Remember</a:t>
            </a:r>
          </a:p>
          <a:p>
            <a:pPr marL="457200" lvl="1" indent="-457200">
              <a:buFont typeface="Arial" panose="020B0604020202020204" pitchFamily="34" charset="0"/>
              <a:buChar char="•"/>
            </a:pPr>
            <a:r>
              <a:rPr lang="en-US" sz="2800" b="1" dirty="0">
                <a:latin typeface="+mj-lt"/>
              </a:rPr>
              <a:t>Missing values can affect analysis</a:t>
            </a:r>
            <a:r>
              <a:rPr lang="en-US" sz="2800" dirty="0">
                <a:latin typeface="+mj-lt"/>
              </a:rPr>
              <a:t>, so replacing them ensures cleaner data.</a:t>
            </a:r>
          </a:p>
          <a:p>
            <a:pPr marL="457200" lvl="1" indent="-457200">
              <a:buFont typeface="Arial" panose="020B0604020202020204" pitchFamily="34" charset="0"/>
              <a:buChar char="•"/>
            </a:pPr>
            <a:r>
              <a:rPr lang="en-US" sz="2800" b="1" dirty="0">
                <a:latin typeface="+mj-lt"/>
              </a:rPr>
              <a:t>RapidMiner uses the term "</a:t>
            </a:r>
            <a:r>
              <a:rPr lang="en-US" sz="2800" b="1" dirty="0" err="1">
                <a:latin typeface="+mj-lt"/>
              </a:rPr>
              <a:t>ExampleSet</a:t>
            </a:r>
            <a:r>
              <a:rPr lang="en-US" sz="2800" b="1" dirty="0">
                <a:latin typeface="+mj-lt"/>
              </a:rPr>
              <a:t>" for data rows (observations).</a:t>
            </a:r>
            <a:endParaRPr lang="en-US" sz="2800" dirty="0">
              <a:latin typeface="+mj-lt"/>
            </a:endParaRPr>
          </a:p>
          <a:p>
            <a:pPr marL="457200" indent="-457200">
              <a:buFont typeface="Arial" panose="020B0604020202020204" pitchFamily="34" charset="0"/>
              <a:buChar char="•"/>
            </a:pPr>
            <a:r>
              <a:rPr lang="en-US" sz="2800" b="1" dirty="0">
                <a:latin typeface="+mj-lt"/>
              </a:rPr>
              <a:t>Connecting operators correctly is important</a:t>
            </a:r>
            <a:r>
              <a:rPr lang="en-US" sz="2800" dirty="0">
                <a:latin typeface="+mj-lt"/>
              </a:rPr>
              <a:t> for the process to run smoothly.</a:t>
            </a:r>
          </a:p>
        </p:txBody>
      </p:sp>
    </p:spTree>
    <p:extLst>
      <p:ext uri="{BB962C8B-B14F-4D97-AF65-F5344CB8AC3E}">
        <p14:creationId xmlns:p14="http://schemas.microsoft.com/office/powerpoint/2010/main" val="10429741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DC840C-D6E0-465A-E3EF-556218C8C575}"/>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9304E136-F4CA-EFB6-9445-C0B5F142B6D3}"/>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42</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7" name="TextBox 6">
            <a:extLst>
              <a:ext uri="{FF2B5EF4-FFF2-40B4-BE49-F238E27FC236}">
                <a16:creationId xmlns:a16="http://schemas.microsoft.com/office/drawing/2014/main" id="{AFD14F77-8BF7-500E-670F-FDB43C8A44C7}"/>
              </a:ext>
            </a:extLst>
          </p:cNvPr>
          <p:cNvSpPr txBox="1"/>
          <p:nvPr/>
        </p:nvSpPr>
        <p:spPr>
          <a:xfrm>
            <a:off x="25730" y="2044005"/>
            <a:ext cx="9193400" cy="1384995"/>
          </a:xfrm>
          <a:prstGeom prst="rect">
            <a:avLst/>
          </a:prstGeom>
          <a:noFill/>
        </p:spPr>
        <p:txBody>
          <a:bodyPr wrap="square">
            <a:spAutoFit/>
          </a:bodyPr>
          <a:lstStyle/>
          <a:p>
            <a:r>
              <a:rPr lang="en-AU" sz="2800" dirty="0">
                <a:latin typeface="+mj-lt"/>
              </a:rPr>
              <a:t>Your files might also be saved in C:\Users\...\Documents\AltairRapidMiner\AI Studio\Local Repository\data</a:t>
            </a:r>
          </a:p>
        </p:txBody>
      </p:sp>
    </p:spTree>
    <p:extLst>
      <p:ext uri="{BB962C8B-B14F-4D97-AF65-F5344CB8AC3E}">
        <p14:creationId xmlns:p14="http://schemas.microsoft.com/office/powerpoint/2010/main" val="24774256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CB90F5-CBF6-3E10-75F1-AA32F836EEA1}"/>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8E42B353-BA2C-EAE8-A05D-9F7BD01E4780}"/>
              </a:ext>
            </a:extLst>
          </p:cNvPr>
          <p:cNvSpPr txBox="1"/>
          <p:nvPr/>
        </p:nvSpPr>
        <p:spPr>
          <a:xfrm>
            <a:off x="0" y="2302227"/>
            <a:ext cx="9193400" cy="4549835"/>
          </a:xfrm>
          <a:prstGeom prst="rect">
            <a:avLst/>
          </a:prstGeom>
          <a:solidFill>
            <a:schemeClr val="bg1"/>
          </a:solidFill>
        </p:spPr>
        <p:txBody>
          <a:bodyPr wrap="square">
            <a:spAutoFit/>
          </a:bodyPr>
          <a:lstStyle/>
          <a:p>
            <a:pPr>
              <a:lnSpc>
                <a:spcPct val="150000"/>
              </a:lnSpc>
            </a:pPr>
            <a:r>
              <a:rPr lang="en-US" sz="2700" b="1" dirty="0">
                <a:latin typeface="+mj-lt"/>
              </a:rPr>
              <a:t>Step 6) Steps to Clean Inconsistent Data in RapidMiner</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700" b="1" i="0" u="none" strike="noStrike" cap="none" normalizeH="0" baseline="0" dirty="0">
                <a:ln>
                  <a:noFill/>
                </a:ln>
                <a:solidFill>
                  <a:schemeClr val="tx1"/>
                </a:solidFill>
                <a:effectLst/>
                <a:latin typeface="+mj-lt"/>
              </a:rPr>
              <a:t>Locate the "Replace" Operator</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700" b="0" i="0" u="none" strike="noStrike" cap="none" normalizeH="0" baseline="0" dirty="0">
                <a:ln>
                  <a:noFill/>
                </a:ln>
                <a:solidFill>
                  <a:schemeClr val="tx1"/>
                </a:solidFill>
                <a:effectLst/>
                <a:latin typeface="+mj-lt"/>
              </a:rPr>
              <a:t>In the </a:t>
            </a:r>
            <a:r>
              <a:rPr kumimoji="0" lang="en-US" altLang="en-US" sz="2700" b="1" i="0" u="none" strike="noStrike" cap="none" normalizeH="0" baseline="0" dirty="0">
                <a:ln>
                  <a:noFill/>
                </a:ln>
                <a:solidFill>
                  <a:schemeClr val="tx1"/>
                </a:solidFill>
                <a:effectLst/>
                <a:latin typeface="+mj-lt"/>
              </a:rPr>
              <a:t>Operators panel</a:t>
            </a:r>
            <a:r>
              <a:rPr kumimoji="0" lang="en-US" altLang="en-US" sz="2700" b="0" i="0" u="none" strike="noStrike" cap="none" normalizeH="0" baseline="0" dirty="0">
                <a:ln>
                  <a:noFill/>
                </a:ln>
                <a:solidFill>
                  <a:schemeClr val="tx1"/>
                </a:solidFill>
                <a:effectLst/>
                <a:latin typeface="+mj-lt"/>
              </a:rPr>
              <a:t> (left side), use the </a:t>
            </a:r>
            <a:r>
              <a:rPr kumimoji="0" lang="en-US" altLang="en-US" sz="2700" b="1" i="0" u="none" strike="noStrike" cap="none" normalizeH="0" baseline="0" dirty="0">
                <a:ln>
                  <a:noFill/>
                </a:ln>
                <a:solidFill>
                  <a:schemeClr val="tx1"/>
                </a:solidFill>
                <a:effectLst/>
                <a:latin typeface="+mj-lt"/>
              </a:rPr>
              <a:t>search bar</a:t>
            </a:r>
            <a:r>
              <a:rPr kumimoji="0" lang="en-US" altLang="en-US" sz="2700" b="0" i="0" u="none" strike="noStrike" cap="none" normalizeH="0" baseline="0" dirty="0">
                <a:ln>
                  <a:noFill/>
                </a:ln>
                <a:solidFill>
                  <a:schemeClr val="tx1"/>
                </a:solidFill>
                <a:effectLst/>
                <a:latin typeface="+mj-lt"/>
              </a:rPr>
              <a:t> and type Replace.</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700" b="0" i="0" u="none" strike="noStrike" cap="none" normalizeH="0" baseline="0" dirty="0">
                <a:ln>
                  <a:noFill/>
                </a:ln>
                <a:solidFill>
                  <a:schemeClr val="tx1"/>
                </a:solidFill>
                <a:effectLst/>
                <a:latin typeface="+mj-lt"/>
              </a:rPr>
              <a:t>Expand the </a:t>
            </a:r>
            <a:r>
              <a:rPr kumimoji="0" lang="en-US" altLang="en-US" sz="2700" b="1" i="0" u="none" strike="noStrike" cap="none" normalizeH="0" baseline="0" dirty="0">
                <a:ln>
                  <a:noFill/>
                </a:ln>
                <a:solidFill>
                  <a:schemeClr val="tx1"/>
                </a:solidFill>
                <a:effectLst/>
                <a:latin typeface="+mj-lt"/>
              </a:rPr>
              <a:t>Values</a:t>
            </a:r>
            <a:r>
              <a:rPr kumimoji="0" lang="en-US" altLang="en-US" sz="2700" b="0" i="0" u="none" strike="noStrike" cap="none" normalizeH="0" baseline="0" dirty="0">
                <a:ln>
                  <a:noFill/>
                </a:ln>
                <a:solidFill>
                  <a:schemeClr val="tx1"/>
                </a:solidFill>
                <a:effectLst/>
                <a:latin typeface="+mj-lt"/>
              </a:rPr>
              <a:t> category under </a:t>
            </a:r>
            <a:r>
              <a:rPr kumimoji="0" lang="en-US" altLang="en-US" sz="2700" b="1" i="0" u="none" strike="noStrike" cap="none" normalizeH="0" baseline="0" dirty="0">
                <a:ln>
                  <a:noFill/>
                </a:ln>
                <a:solidFill>
                  <a:schemeClr val="tx1"/>
                </a:solidFill>
                <a:effectLst/>
                <a:latin typeface="+mj-lt"/>
              </a:rPr>
              <a:t>Blending</a:t>
            </a:r>
            <a:r>
              <a:rPr kumimoji="0" lang="en-US" altLang="en-US" sz="2700" b="0" i="0" u="none" strike="noStrike" cap="none" normalizeH="0" baseline="0" dirty="0">
                <a:ln>
                  <a:noFill/>
                </a:ln>
                <a:solidFill>
                  <a:schemeClr val="tx1"/>
                </a:solidFill>
                <a:effectLst/>
                <a:latin typeface="+mj-lt"/>
              </a:rPr>
              <a:t>.</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700" b="0" i="0" u="none" strike="noStrike" cap="none" normalizeH="0" baseline="0" dirty="0">
                <a:ln>
                  <a:noFill/>
                </a:ln>
                <a:solidFill>
                  <a:schemeClr val="tx1"/>
                </a:solidFill>
                <a:effectLst/>
                <a:latin typeface="+mj-lt"/>
              </a:rPr>
              <a:t>Drag and drop the </a:t>
            </a:r>
            <a:r>
              <a:rPr kumimoji="0" lang="en-US" altLang="en-US" sz="2700" b="1" i="0" u="none" strike="noStrike" cap="none" normalizeH="0" baseline="0" dirty="0">
                <a:ln>
                  <a:noFill/>
                </a:ln>
                <a:solidFill>
                  <a:schemeClr val="tx1"/>
                </a:solidFill>
                <a:effectLst/>
                <a:latin typeface="+mj-lt"/>
              </a:rPr>
              <a:t>Replace</a:t>
            </a:r>
            <a:r>
              <a:rPr kumimoji="0" lang="en-US" altLang="en-US" sz="2700" b="0" i="0" u="none" strike="noStrike" cap="none" normalizeH="0" baseline="0" dirty="0">
                <a:ln>
                  <a:noFill/>
                </a:ln>
                <a:solidFill>
                  <a:schemeClr val="tx1"/>
                </a:solidFill>
                <a:effectLst/>
                <a:latin typeface="+mj-lt"/>
              </a:rPr>
              <a:t> operator into the </a:t>
            </a:r>
            <a:r>
              <a:rPr kumimoji="0" lang="en-US" altLang="en-US" sz="2700" b="1" i="0" u="none" strike="noStrike" cap="none" normalizeH="0" baseline="0" dirty="0">
                <a:ln>
                  <a:noFill/>
                </a:ln>
                <a:solidFill>
                  <a:schemeClr val="tx1"/>
                </a:solidFill>
                <a:effectLst/>
                <a:latin typeface="+mj-lt"/>
              </a:rPr>
              <a:t>Process window</a:t>
            </a:r>
            <a:r>
              <a:rPr kumimoji="0" lang="en-US" altLang="en-US" sz="2700" b="0" i="0" u="none" strike="noStrike" cap="none" normalizeH="0" baseline="0" dirty="0">
                <a:ln>
                  <a:noFill/>
                </a:ln>
                <a:solidFill>
                  <a:schemeClr val="tx1"/>
                </a:solidFill>
                <a:effectLst/>
                <a:latin typeface="+mj-lt"/>
              </a:rPr>
              <a:t>.</a:t>
            </a:r>
          </a:p>
        </p:txBody>
      </p:sp>
      <p:pic>
        <p:nvPicPr>
          <p:cNvPr id="9" name="Picture 8">
            <a:extLst>
              <a:ext uri="{FF2B5EF4-FFF2-40B4-BE49-F238E27FC236}">
                <a16:creationId xmlns:a16="http://schemas.microsoft.com/office/drawing/2014/main" id="{91848BA7-44C7-1FD8-3721-C659FBA548BA}"/>
              </a:ext>
            </a:extLst>
          </p:cNvPr>
          <p:cNvPicPr>
            <a:picLocks noChangeAspect="1"/>
          </p:cNvPicPr>
          <p:nvPr/>
        </p:nvPicPr>
        <p:blipFill>
          <a:blip r:embed="rId2"/>
          <a:srcRect t="35185" r="30000" b="33704"/>
          <a:stretch/>
        </p:blipFill>
        <p:spPr>
          <a:xfrm>
            <a:off x="0" y="18803"/>
            <a:ext cx="9144000" cy="2286000"/>
          </a:xfrm>
          <a:prstGeom prst="rect">
            <a:avLst/>
          </a:prstGeom>
        </p:spPr>
      </p:pic>
      <p:sp>
        <p:nvSpPr>
          <p:cNvPr id="4" name="object 4">
            <a:extLst>
              <a:ext uri="{FF2B5EF4-FFF2-40B4-BE49-F238E27FC236}">
                <a16:creationId xmlns:a16="http://schemas.microsoft.com/office/drawing/2014/main" id="{85F376AC-2541-4075-E708-99ACD025D1EC}"/>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43</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8" name="Rectangle: Rounded Corners 7">
            <a:extLst>
              <a:ext uri="{FF2B5EF4-FFF2-40B4-BE49-F238E27FC236}">
                <a16:creationId xmlns:a16="http://schemas.microsoft.com/office/drawing/2014/main" id="{88DF98A5-EB52-79C3-881C-A942A66BD9E7}"/>
              </a:ext>
            </a:extLst>
          </p:cNvPr>
          <p:cNvSpPr/>
          <p:nvPr/>
        </p:nvSpPr>
        <p:spPr>
          <a:xfrm>
            <a:off x="457200" y="1905000"/>
            <a:ext cx="685800" cy="228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extBox 1">
            <a:extLst>
              <a:ext uri="{FF2B5EF4-FFF2-40B4-BE49-F238E27FC236}">
                <a16:creationId xmlns:a16="http://schemas.microsoft.com/office/drawing/2014/main" id="{EDF587F9-7845-3941-5748-87D419F91198}"/>
              </a:ext>
            </a:extLst>
          </p:cNvPr>
          <p:cNvSpPr txBox="1"/>
          <p:nvPr/>
        </p:nvSpPr>
        <p:spPr>
          <a:xfrm>
            <a:off x="5410200" y="1066800"/>
            <a:ext cx="3733800" cy="1384995"/>
          </a:xfrm>
          <a:prstGeom prst="rect">
            <a:avLst/>
          </a:prstGeom>
          <a:solidFill>
            <a:schemeClr val="bg1"/>
          </a:solidFill>
        </p:spPr>
        <p:txBody>
          <a:bodyPr wrap="square">
            <a:spAutoFit/>
          </a:bodyPr>
          <a:lstStyle/>
          <a:p>
            <a:r>
              <a:rPr lang="en-US" sz="2800" b="1" dirty="0">
                <a:latin typeface="+mj-lt"/>
              </a:rPr>
              <a:t>Step 6) Handling Inconsistent Data (e.g., Twitter = 99)</a:t>
            </a:r>
            <a:endParaRPr lang="en-US" sz="2800" dirty="0">
              <a:latin typeface="+mj-lt"/>
            </a:endParaRPr>
          </a:p>
        </p:txBody>
      </p:sp>
    </p:spTree>
    <p:extLst>
      <p:ext uri="{BB962C8B-B14F-4D97-AF65-F5344CB8AC3E}">
        <p14:creationId xmlns:p14="http://schemas.microsoft.com/office/powerpoint/2010/main" val="9028510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2E7E6A-1642-CC5B-4035-6187D4540D0F}"/>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C617B51D-225D-7861-F4F2-C5A1C270454A}"/>
              </a:ext>
            </a:extLst>
          </p:cNvPr>
          <p:cNvSpPr txBox="1"/>
          <p:nvPr/>
        </p:nvSpPr>
        <p:spPr>
          <a:xfrm>
            <a:off x="0" y="2451795"/>
            <a:ext cx="9144000" cy="3257174"/>
          </a:xfrm>
          <a:prstGeom prst="rect">
            <a:avLst/>
          </a:prstGeom>
          <a:solidFill>
            <a:schemeClr val="bg1"/>
          </a:solidFill>
        </p:spPr>
        <p:txBody>
          <a:bodyPr wrap="square">
            <a:spAutoFit/>
          </a:bodyPr>
          <a:lstStyle/>
          <a:p>
            <a:pPr>
              <a:lnSpc>
                <a:spcPct val="150000"/>
              </a:lnSpc>
            </a:pPr>
            <a:r>
              <a:rPr lang="en-US" sz="2800" b="1" dirty="0">
                <a:latin typeface="+mj-lt"/>
              </a:rPr>
              <a:t>Connect the Replace Operator</a:t>
            </a:r>
          </a:p>
          <a:p>
            <a:pPr marL="514350" indent="-514350">
              <a:lnSpc>
                <a:spcPct val="150000"/>
              </a:lnSpc>
              <a:buFont typeface="+mj-lt"/>
              <a:buAutoNum type="arabicPeriod"/>
            </a:pPr>
            <a:r>
              <a:rPr lang="en-US" sz="2800" dirty="0">
                <a:latin typeface="+mj-lt"/>
              </a:rPr>
              <a:t>Connect the </a:t>
            </a:r>
            <a:r>
              <a:rPr lang="en-US" sz="2800" b="1" dirty="0">
                <a:latin typeface="+mj-lt"/>
              </a:rPr>
              <a:t>output (out)</a:t>
            </a:r>
            <a:r>
              <a:rPr lang="en-US" sz="2800" dirty="0">
                <a:latin typeface="+mj-lt"/>
              </a:rPr>
              <a:t> of the </a:t>
            </a:r>
            <a:r>
              <a:rPr lang="en-US" sz="2800" b="1" dirty="0">
                <a:latin typeface="+mj-lt"/>
              </a:rPr>
              <a:t>Retrieve Internet Usage</a:t>
            </a:r>
            <a:r>
              <a:rPr lang="en-US" sz="2800" dirty="0">
                <a:latin typeface="+mj-lt"/>
              </a:rPr>
              <a:t> operator to the </a:t>
            </a:r>
            <a:r>
              <a:rPr lang="en-US" sz="2800" b="1" dirty="0" err="1">
                <a:latin typeface="+mj-lt"/>
              </a:rPr>
              <a:t>exa</a:t>
            </a:r>
            <a:r>
              <a:rPr lang="en-US" sz="2800" b="1" dirty="0">
                <a:latin typeface="+mj-lt"/>
              </a:rPr>
              <a:t> (input)</a:t>
            </a:r>
            <a:r>
              <a:rPr lang="en-US" sz="2800" dirty="0">
                <a:latin typeface="+mj-lt"/>
              </a:rPr>
              <a:t> of the </a:t>
            </a:r>
            <a:r>
              <a:rPr lang="en-US" sz="2800" b="1" dirty="0">
                <a:latin typeface="+mj-lt"/>
              </a:rPr>
              <a:t>Replace</a:t>
            </a:r>
            <a:r>
              <a:rPr lang="en-US" sz="2800" dirty="0">
                <a:latin typeface="+mj-lt"/>
              </a:rPr>
              <a:t> operator.</a:t>
            </a:r>
          </a:p>
          <a:p>
            <a:pPr marL="514350" indent="-514350">
              <a:lnSpc>
                <a:spcPct val="150000"/>
              </a:lnSpc>
              <a:buFont typeface="+mj-lt"/>
              <a:buAutoNum type="arabicPeriod"/>
            </a:pPr>
            <a:r>
              <a:rPr lang="en-US" sz="2800" dirty="0">
                <a:latin typeface="+mj-lt"/>
              </a:rPr>
              <a:t>Connect the </a:t>
            </a:r>
            <a:r>
              <a:rPr lang="en-US" sz="2800" b="1" dirty="0" err="1">
                <a:latin typeface="+mj-lt"/>
              </a:rPr>
              <a:t>exa</a:t>
            </a:r>
            <a:r>
              <a:rPr lang="en-US" sz="2800" b="1" dirty="0">
                <a:latin typeface="+mj-lt"/>
              </a:rPr>
              <a:t> (output)</a:t>
            </a:r>
            <a:r>
              <a:rPr lang="en-US" sz="2800" dirty="0">
                <a:latin typeface="+mj-lt"/>
              </a:rPr>
              <a:t> of the </a:t>
            </a:r>
            <a:r>
              <a:rPr lang="en-US" sz="2800" b="1" dirty="0">
                <a:latin typeface="+mj-lt"/>
              </a:rPr>
              <a:t>Replace</a:t>
            </a:r>
            <a:r>
              <a:rPr lang="en-US" sz="2800" dirty="0">
                <a:latin typeface="+mj-lt"/>
              </a:rPr>
              <a:t> operator to the next step (e.g., Write CSV or Results).</a:t>
            </a:r>
          </a:p>
        </p:txBody>
      </p:sp>
      <p:sp>
        <p:nvSpPr>
          <p:cNvPr id="4" name="object 4">
            <a:extLst>
              <a:ext uri="{FF2B5EF4-FFF2-40B4-BE49-F238E27FC236}">
                <a16:creationId xmlns:a16="http://schemas.microsoft.com/office/drawing/2014/main" id="{483C4D22-36AD-09EB-BA40-97B0ADF9139D}"/>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44</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TextBox 2">
            <a:extLst>
              <a:ext uri="{FF2B5EF4-FFF2-40B4-BE49-F238E27FC236}">
                <a16:creationId xmlns:a16="http://schemas.microsoft.com/office/drawing/2014/main" id="{5551F4E5-9829-F605-F5EC-E225F61FACAB}"/>
              </a:ext>
            </a:extLst>
          </p:cNvPr>
          <p:cNvSpPr txBox="1"/>
          <p:nvPr/>
        </p:nvSpPr>
        <p:spPr>
          <a:xfrm>
            <a:off x="5410200" y="1066800"/>
            <a:ext cx="3733800" cy="1384995"/>
          </a:xfrm>
          <a:prstGeom prst="rect">
            <a:avLst/>
          </a:prstGeom>
          <a:solidFill>
            <a:schemeClr val="bg1"/>
          </a:solidFill>
        </p:spPr>
        <p:txBody>
          <a:bodyPr wrap="square">
            <a:spAutoFit/>
          </a:bodyPr>
          <a:lstStyle/>
          <a:p>
            <a:r>
              <a:rPr lang="en-US" sz="2800" b="1" dirty="0">
                <a:latin typeface="+mj-lt"/>
              </a:rPr>
              <a:t>Step 6) Handling Inconsistent Data (e.g., Twitter = 99)</a:t>
            </a:r>
            <a:endParaRPr lang="en-US" sz="2800" dirty="0">
              <a:latin typeface="+mj-lt"/>
            </a:endParaRPr>
          </a:p>
        </p:txBody>
      </p:sp>
      <p:pic>
        <p:nvPicPr>
          <p:cNvPr id="6" name="Picture 5">
            <a:extLst>
              <a:ext uri="{FF2B5EF4-FFF2-40B4-BE49-F238E27FC236}">
                <a16:creationId xmlns:a16="http://schemas.microsoft.com/office/drawing/2014/main" id="{08AF621B-B652-0E05-45BA-019D5BF06728}"/>
              </a:ext>
            </a:extLst>
          </p:cNvPr>
          <p:cNvPicPr>
            <a:picLocks noChangeAspect="1"/>
          </p:cNvPicPr>
          <p:nvPr/>
        </p:nvPicPr>
        <p:blipFill>
          <a:blip r:embed="rId2"/>
          <a:srcRect l="23333" t="36010" r="32500" b="33704"/>
          <a:stretch/>
        </p:blipFill>
        <p:spPr>
          <a:xfrm>
            <a:off x="0" y="17813"/>
            <a:ext cx="5410200" cy="2086857"/>
          </a:xfrm>
          <a:prstGeom prst="rect">
            <a:avLst/>
          </a:prstGeom>
        </p:spPr>
      </p:pic>
    </p:spTree>
    <p:extLst>
      <p:ext uri="{BB962C8B-B14F-4D97-AF65-F5344CB8AC3E}">
        <p14:creationId xmlns:p14="http://schemas.microsoft.com/office/powerpoint/2010/main" val="1413661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7F991-228E-EF03-1C3D-CB4752C6EFBD}"/>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9319D483-9E41-3ABC-9713-CED5F681EE63}"/>
              </a:ext>
            </a:extLst>
          </p:cNvPr>
          <p:cNvSpPr txBox="1"/>
          <p:nvPr/>
        </p:nvSpPr>
        <p:spPr>
          <a:xfrm>
            <a:off x="0" y="797510"/>
            <a:ext cx="9144000" cy="5262979"/>
          </a:xfrm>
          <a:prstGeom prst="rect">
            <a:avLst/>
          </a:prstGeom>
          <a:solidFill>
            <a:schemeClr val="bg1"/>
          </a:solidFill>
        </p:spPr>
        <p:txBody>
          <a:bodyPr wrap="square">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Configure the Replace Operator</a:t>
            </a:r>
          </a:p>
          <a:p>
            <a:pPr marL="514350" marR="0" lvl="0" indent="-514350" algn="l" defTabSz="914400" rtl="0" eaLnBrk="0" fontAlgn="base" latinLnBrk="0" hangingPunct="0">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Click on the </a:t>
            </a:r>
            <a:r>
              <a:rPr kumimoji="0" lang="en-US" altLang="en-US" sz="2800" b="1" i="0" u="none" strike="noStrike" cap="none" normalizeH="0" baseline="0" dirty="0">
                <a:ln>
                  <a:noFill/>
                </a:ln>
                <a:solidFill>
                  <a:schemeClr val="tx1"/>
                </a:solidFill>
                <a:effectLst/>
                <a:latin typeface="+mj-lt"/>
              </a:rPr>
              <a:t>Replace</a:t>
            </a:r>
            <a:r>
              <a:rPr kumimoji="0" lang="en-US" altLang="en-US" sz="2800" b="0" i="0" u="none" strike="noStrike" cap="none" normalizeH="0" baseline="0" dirty="0">
                <a:ln>
                  <a:noFill/>
                </a:ln>
                <a:solidFill>
                  <a:schemeClr val="tx1"/>
                </a:solidFill>
                <a:effectLst/>
                <a:latin typeface="+mj-lt"/>
              </a:rPr>
              <a:t> operator.</a:t>
            </a:r>
          </a:p>
          <a:p>
            <a:pPr marL="514350" marR="0" lvl="0" indent="-514350" algn="l" defTabSz="914400" rtl="0" eaLnBrk="0" fontAlgn="base" latinLnBrk="0" hangingPunct="0">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In the </a:t>
            </a:r>
            <a:r>
              <a:rPr kumimoji="0" lang="en-US" altLang="en-US" sz="2800" b="1" i="0" u="none" strike="noStrike" cap="none" normalizeH="0" baseline="0" dirty="0">
                <a:ln>
                  <a:noFill/>
                </a:ln>
                <a:solidFill>
                  <a:schemeClr val="tx1"/>
                </a:solidFill>
                <a:effectLst/>
                <a:latin typeface="+mj-lt"/>
              </a:rPr>
              <a:t>Parameters</a:t>
            </a:r>
            <a:r>
              <a:rPr kumimoji="0" lang="en-US" altLang="en-US" sz="2800" b="0" i="0" u="none" strike="noStrike" cap="none" normalizeH="0" baseline="0" dirty="0">
                <a:ln>
                  <a:noFill/>
                </a:ln>
                <a:solidFill>
                  <a:schemeClr val="tx1"/>
                </a:solidFill>
                <a:effectLst/>
                <a:latin typeface="+mj-lt"/>
              </a:rPr>
              <a:t> panel on the right:</a:t>
            </a:r>
          </a:p>
          <a:p>
            <a:pPr marL="914400" marR="0" lvl="1" indent="-4572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Select Attribute Filter Type</a:t>
            </a:r>
            <a:r>
              <a:rPr kumimoji="0" lang="en-US" altLang="en-US" sz="2800" b="0" i="0" u="none" strike="noStrike" cap="none" normalizeH="0" baseline="0" dirty="0">
                <a:ln>
                  <a:noFill/>
                </a:ln>
                <a:solidFill>
                  <a:schemeClr val="tx1"/>
                </a:solidFill>
                <a:effectLst/>
                <a:latin typeface="+mj-lt"/>
              </a:rPr>
              <a:t>: Choose Single.</a:t>
            </a:r>
          </a:p>
          <a:p>
            <a:pPr marL="914400" marR="0" lvl="1" indent="-4572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Choose the Column</a:t>
            </a:r>
            <a:r>
              <a:rPr kumimoji="0" lang="en-US" altLang="en-US" sz="2800" b="0" i="0" u="none" strike="noStrike" cap="none" normalizeH="0" baseline="0" dirty="0">
                <a:ln>
                  <a:noFill/>
                </a:ln>
                <a:solidFill>
                  <a:schemeClr val="tx1"/>
                </a:solidFill>
                <a:effectLst/>
                <a:latin typeface="+mj-lt"/>
              </a:rPr>
              <a:t>: Select the column where you want to replace values (e.g., "Twitter").</a:t>
            </a:r>
          </a:p>
          <a:p>
            <a:pPr marL="914400" marR="0" lvl="1" indent="-4572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Find What</a:t>
            </a:r>
            <a:r>
              <a:rPr kumimoji="0" lang="en-US" altLang="en-US" sz="2800" b="0" i="0" u="none" strike="noStrike" cap="none" normalizeH="0" baseline="0" dirty="0">
                <a:ln>
                  <a:noFill/>
                </a:ln>
                <a:solidFill>
                  <a:schemeClr val="tx1"/>
                </a:solidFill>
                <a:effectLst/>
                <a:latin typeface="+mj-lt"/>
              </a:rPr>
              <a:t>: Enter 99 (or any inconsistent value that needs replacement).</a:t>
            </a:r>
          </a:p>
          <a:p>
            <a:pPr marL="914400" marR="0" lvl="1" indent="-4572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Replace With</a:t>
            </a:r>
            <a:r>
              <a:rPr kumimoji="0" lang="en-US" altLang="en-US" sz="2800" b="0" i="0" u="none" strike="noStrike" cap="none" normalizeH="0" baseline="0" dirty="0">
                <a:ln>
                  <a:noFill/>
                </a:ln>
                <a:solidFill>
                  <a:schemeClr val="tx1"/>
                </a:solidFill>
                <a:effectLst/>
                <a:latin typeface="+mj-lt"/>
              </a:rPr>
              <a:t>: Enter "N" (or another appropriate standardized value).</a:t>
            </a:r>
          </a:p>
          <a:p>
            <a:pPr marL="914400" marR="0" lvl="1" indent="-4572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Enable </a:t>
            </a:r>
            <a:r>
              <a:rPr kumimoji="0" lang="en-US" altLang="en-US" sz="2800" b="1" i="0" u="none" strike="noStrike" cap="none" normalizeH="0" baseline="0" dirty="0">
                <a:ln>
                  <a:noFill/>
                </a:ln>
                <a:solidFill>
                  <a:schemeClr val="tx1"/>
                </a:solidFill>
                <a:effectLst/>
                <a:latin typeface="+mj-lt"/>
              </a:rPr>
              <a:t>Regular Expression</a:t>
            </a:r>
            <a:r>
              <a:rPr kumimoji="0" lang="en-US" altLang="en-US" sz="2800" b="0" i="0" u="none" strike="noStrike" cap="none" normalizeH="0" baseline="0" dirty="0">
                <a:ln>
                  <a:noFill/>
                </a:ln>
                <a:solidFill>
                  <a:schemeClr val="tx1"/>
                </a:solidFill>
                <a:effectLst/>
                <a:latin typeface="+mj-lt"/>
              </a:rPr>
              <a:t> only if using patterns to find values.</a:t>
            </a:r>
          </a:p>
        </p:txBody>
      </p:sp>
      <p:sp>
        <p:nvSpPr>
          <p:cNvPr id="4" name="object 4">
            <a:extLst>
              <a:ext uri="{FF2B5EF4-FFF2-40B4-BE49-F238E27FC236}">
                <a16:creationId xmlns:a16="http://schemas.microsoft.com/office/drawing/2014/main" id="{7826306E-C4C9-5F50-7FB0-B02940F8755F}"/>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45</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Tree>
    <p:extLst>
      <p:ext uri="{BB962C8B-B14F-4D97-AF65-F5344CB8AC3E}">
        <p14:creationId xmlns:p14="http://schemas.microsoft.com/office/powerpoint/2010/main" val="41964152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C8975F-B14D-810F-BCA6-29989106CC26}"/>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4F005F05-1B9B-DAC1-3C4E-8BCC225BAA66}"/>
              </a:ext>
            </a:extLst>
          </p:cNvPr>
          <p:cNvSpPr txBox="1"/>
          <p:nvPr/>
        </p:nvSpPr>
        <p:spPr>
          <a:xfrm>
            <a:off x="0" y="297542"/>
            <a:ext cx="9144000" cy="3257174"/>
          </a:xfrm>
          <a:prstGeom prst="rect">
            <a:avLst/>
          </a:prstGeom>
          <a:solidFill>
            <a:schemeClr val="bg1"/>
          </a:solid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Run the Process</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Click the </a:t>
            </a:r>
            <a:r>
              <a:rPr kumimoji="0" lang="en-US" altLang="en-US" sz="2800" b="1" i="0" u="none" strike="noStrike" cap="none" normalizeH="0" baseline="0" dirty="0">
                <a:ln>
                  <a:noFill/>
                </a:ln>
                <a:solidFill>
                  <a:schemeClr val="tx1"/>
                </a:solidFill>
                <a:effectLst/>
                <a:latin typeface="+mj-lt"/>
              </a:rPr>
              <a:t>Run (▶️) button</a:t>
            </a:r>
            <a:r>
              <a:rPr kumimoji="0" lang="en-US" altLang="en-US" sz="2800" b="0" i="0" u="none" strike="noStrike" cap="none" normalizeH="0" baseline="0" dirty="0">
                <a:ln>
                  <a:noFill/>
                </a:ln>
                <a:solidFill>
                  <a:schemeClr val="tx1"/>
                </a:solidFill>
                <a:effectLst/>
                <a:latin typeface="+mj-lt"/>
              </a:rPr>
              <a:t> at the top.</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Once the process completes, go to the </a:t>
            </a:r>
            <a:r>
              <a:rPr kumimoji="0" lang="en-US" altLang="en-US" sz="2800" b="1" i="0" u="none" strike="noStrike" cap="none" normalizeH="0" baseline="0" dirty="0">
                <a:ln>
                  <a:noFill/>
                </a:ln>
                <a:solidFill>
                  <a:schemeClr val="tx1"/>
                </a:solidFill>
                <a:effectLst/>
                <a:latin typeface="+mj-lt"/>
              </a:rPr>
              <a:t>Results tab</a:t>
            </a:r>
            <a:r>
              <a:rPr kumimoji="0" lang="en-US" altLang="en-US" sz="2800" b="0" i="0" u="none" strike="noStrike" cap="none" normalizeH="0" baseline="0" dirty="0">
                <a:ln>
                  <a:noFill/>
                </a:ln>
                <a:solidFill>
                  <a:schemeClr val="tx1"/>
                </a:solidFill>
                <a:effectLst/>
                <a:latin typeface="+mj-lt"/>
              </a:rPr>
              <a:t>.</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Verify that all 99 values in the </a:t>
            </a:r>
            <a:r>
              <a:rPr kumimoji="0" lang="en-US" altLang="en-US" sz="2800" b="1" i="0" u="none" strike="noStrike" cap="none" normalizeH="0" baseline="0" dirty="0">
                <a:ln>
                  <a:noFill/>
                </a:ln>
                <a:solidFill>
                  <a:schemeClr val="tx1"/>
                </a:solidFill>
                <a:effectLst/>
                <a:latin typeface="+mj-lt"/>
              </a:rPr>
              <a:t>Twitter</a:t>
            </a:r>
            <a:r>
              <a:rPr kumimoji="0" lang="en-US" altLang="en-US" sz="2800" b="0" i="0" u="none" strike="noStrike" cap="none" normalizeH="0" baseline="0" dirty="0">
                <a:ln>
                  <a:noFill/>
                </a:ln>
                <a:solidFill>
                  <a:schemeClr val="tx1"/>
                </a:solidFill>
                <a:effectLst/>
                <a:latin typeface="+mj-lt"/>
              </a:rPr>
              <a:t> column are replaced with "N". </a:t>
            </a:r>
          </a:p>
        </p:txBody>
      </p:sp>
      <p:sp>
        <p:nvSpPr>
          <p:cNvPr id="4" name="object 4">
            <a:extLst>
              <a:ext uri="{FF2B5EF4-FFF2-40B4-BE49-F238E27FC236}">
                <a16:creationId xmlns:a16="http://schemas.microsoft.com/office/drawing/2014/main" id="{1E03D09D-11DD-0522-D452-4B5F0E916DDE}"/>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46</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pic>
        <p:nvPicPr>
          <p:cNvPr id="5" name="Picture 4">
            <a:extLst>
              <a:ext uri="{FF2B5EF4-FFF2-40B4-BE49-F238E27FC236}">
                <a16:creationId xmlns:a16="http://schemas.microsoft.com/office/drawing/2014/main" id="{7184F686-F608-33E0-9FD7-FC06438A33BC}"/>
              </a:ext>
            </a:extLst>
          </p:cNvPr>
          <p:cNvPicPr>
            <a:picLocks noChangeAspect="1"/>
          </p:cNvPicPr>
          <p:nvPr/>
        </p:nvPicPr>
        <p:blipFill>
          <a:blip r:embed="rId2"/>
          <a:srcRect b="51481"/>
          <a:stretch/>
        </p:blipFill>
        <p:spPr>
          <a:xfrm>
            <a:off x="0" y="3554716"/>
            <a:ext cx="9144000" cy="2495550"/>
          </a:xfrm>
          <a:prstGeom prst="rect">
            <a:avLst/>
          </a:prstGeom>
        </p:spPr>
      </p:pic>
      <p:sp>
        <p:nvSpPr>
          <p:cNvPr id="6" name="Rectangle: Rounded Corners 5">
            <a:extLst>
              <a:ext uri="{FF2B5EF4-FFF2-40B4-BE49-F238E27FC236}">
                <a16:creationId xmlns:a16="http://schemas.microsoft.com/office/drawing/2014/main" id="{27D968D5-2C24-1CD9-BC61-264FC82E8EE1}"/>
              </a:ext>
            </a:extLst>
          </p:cNvPr>
          <p:cNvSpPr/>
          <p:nvPr/>
        </p:nvSpPr>
        <p:spPr>
          <a:xfrm>
            <a:off x="1131125" y="3828591"/>
            <a:ext cx="533400" cy="3048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7531710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0530E2-47E2-34FC-EF7C-08810E9DBC2C}"/>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EA46743E-1D4E-320B-9B55-B70DDFFEB2BE}"/>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47</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2" name="TextBox 1">
            <a:extLst>
              <a:ext uri="{FF2B5EF4-FFF2-40B4-BE49-F238E27FC236}">
                <a16:creationId xmlns:a16="http://schemas.microsoft.com/office/drawing/2014/main" id="{64AAB62B-256D-7BC4-5274-FCF450669EAF}"/>
              </a:ext>
            </a:extLst>
          </p:cNvPr>
          <p:cNvSpPr txBox="1"/>
          <p:nvPr/>
        </p:nvSpPr>
        <p:spPr>
          <a:xfrm>
            <a:off x="11796" y="2093601"/>
            <a:ext cx="9175668" cy="523220"/>
          </a:xfrm>
          <a:prstGeom prst="rect">
            <a:avLst/>
          </a:prstGeom>
          <a:solidFill>
            <a:schemeClr val="bg1"/>
          </a:solidFill>
        </p:spPr>
        <p:txBody>
          <a:bodyPr wrap="square">
            <a:spAutoFit/>
          </a:bodyPr>
          <a:lstStyle/>
          <a:p>
            <a:r>
              <a:rPr lang="en-US" sz="2800" b="1" dirty="0">
                <a:latin typeface="+mj-lt"/>
              </a:rPr>
              <a:t>Step 7) Save the Cleaned Dataset in RapidMiner</a:t>
            </a:r>
            <a:endParaRPr lang="en-US" sz="2800" dirty="0">
              <a:latin typeface="+mj-lt"/>
            </a:endParaRPr>
          </a:p>
        </p:txBody>
      </p:sp>
      <p:sp>
        <p:nvSpPr>
          <p:cNvPr id="6" name="Rectangle 1">
            <a:extLst>
              <a:ext uri="{FF2B5EF4-FFF2-40B4-BE49-F238E27FC236}">
                <a16:creationId xmlns:a16="http://schemas.microsoft.com/office/drawing/2014/main" id="{485E0F46-1BF6-B9D9-F746-B129F16144F5}"/>
              </a:ext>
            </a:extLst>
          </p:cNvPr>
          <p:cNvSpPr>
            <a:spLocks noChangeArrowheads="1"/>
          </p:cNvSpPr>
          <p:nvPr/>
        </p:nvSpPr>
        <p:spPr bwMode="auto">
          <a:xfrm>
            <a:off x="11796" y="2621769"/>
            <a:ext cx="9120410" cy="4401205"/>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Go to the "Results" Tab</a:t>
            </a:r>
            <a:r>
              <a:rPr kumimoji="0" lang="en-US" altLang="en-US" sz="2800" b="0" i="0" u="none" strike="noStrike" cap="none" normalizeH="0" baseline="0" dirty="0">
                <a:ln>
                  <a:noFill/>
                </a:ln>
                <a:solidFill>
                  <a:schemeClr val="tx1"/>
                </a:solidFill>
                <a:effectLst/>
                <a:latin typeface="+mj-lt"/>
              </a:rPr>
              <a:t> (which you are already in).</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Click on the Save Icon</a:t>
            </a:r>
            <a:r>
              <a:rPr kumimoji="0" lang="en-US" altLang="en-US" sz="2800" b="0" i="0" u="none" strike="noStrike" cap="none" normalizeH="0" baseline="0" dirty="0">
                <a:ln>
                  <a:noFill/>
                </a:ln>
                <a:solidFill>
                  <a:schemeClr val="tx1"/>
                </a:solidFill>
                <a:effectLst/>
                <a:latin typeface="+mj-lt"/>
              </a:rPr>
              <a:t> (Disk icon at the top of the Results tab).</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en-US" sz="2800" b="1" dirty="0">
                <a:solidFill>
                  <a:schemeClr val="tx1"/>
                </a:solidFill>
                <a:latin typeface="+mj-lt"/>
              </a:rPr>
              <a:t>Click on Save Process As</a:t>
            </a:r>
            <a:endParaRPr kumimoji="0" lang="en-US" altLang="en-US" sz="2800" b="1" i="0" u="none" strike="noStrike" cap="none" normalizeH="0" baseline="0" dirty="0">
              <a:ln>
                <a:noFill/>
              </a:ln>
              <a:solidFill>
                <a:schemeClr val="tx1"/>
              </a:solidFill>
              <a:effectLst/>
              <a:latin typeface="+mj-lt"/>
            </a:endParaRP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Choose the Save Location</a:t>
            </a:r>
            <a:r>
              <a:rPr kumimoji="0" lang="en-US" altLang="en-US" sz="2800" b="0" i="0" u="none" strike="noStrike" cap="none" normalizeH="0" baseline="0" dirty="0">
                <a:ln>
                  <a:noFill/>
                </a:ln>
                <a:solidFill>
                  <a:schemeClr val="tx1"/>
                </a:solidFill>
                <a:effectLst/>
                <a:latin typeface="+mj-lt"/>
              </a:rPr>
              <a:t>:</a:t>
            </a:r>
          </a:p>
          <a:p>
            <a:pPr marL="808038"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In the </a:t>
            </a:r>
            <a:r>
              <a:rPr kumimoji="0" lang="en-US" altLang="en-US" sz="2800" b="1" i="0" u="none" strike="noStrike" cap="none" normalizeH="0" baseline="0" dirty="0">
                <a:ln>
                  <a:noFill/>
                </a:ln>
                <a:solidFill>
                  <a:schemeClr val="tx1"/>
                </a:solidFill>
                <a:effectLst/>
                <a:latin typeface="+mj-lt"/>
              </a:rPr>
              <a:t>Repository panel</a:t>
            </a:r>
            <a:r>
              <a:rPr kumimoji="0" lang="en-US" altLang="en-US" sz="2800" b="0" i="0" u="none" strike="noStrike" cap="none" normalizeH="0" baseline="0" dirty="0">
                <a:ln>
                  <a:noFill/>
                </a:ln>
                <a:solidFill>
                  <a:schemeClr val="tx1"/>
                </a:solidFill>
                <a:effectLst/>
                <a:latin typeface="+mj-lt"/>
              </a:rPr>
              <a:t>, go to Local Repository → data.</a:t>
            </a:r>
          </a:p>
          <a:p>
            <a:pPr marL="808038"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Click </a:t>
            </a:r>
            <a:r>
              <a:rPr kumimoji="0" lang="en-US" altLang="en-US" sz="2800" b="1" i="0" u="none" strike="noStrike" cap="none" normalizeH="0" baseline="0" dirty="0">
                <a:ln>
                  <a:noFill/>
                </a:ln>
                <a:solidFill>
                  <a:schemeClr val="tx1"/>
                </a:solidFill>
                <a:effectLst/>
                <a:latin typeface="+mj-lt"/>
              </a:rPr>
              <a:t>"Save As"</a:t>
            </a:r>
            <a:r>
              <a:rPr kumimoji="0" lang="en-US" altLang="en-US" sz="2800" b="0" i="0" u="none" strike="noStrike" cap="none" normalizeH="0" baseline="0" dirty="0">
                <a:ln>
                  <a:noFill/>
                </a:ln>
                <a:solidFill>
                  <a:schemeClr val="tx1"/>
                </a:solidFill>
                <a:effectLst/>
                <a:latin typeface="+mj-lt"/>
              </a:rPr>
              <a:t> and enter a new name (e.g., </a:t>
            </a:r>
            <a:r>
              <a:rPr kumimoji="0" lang="en-US" altLang="en-US" sz="2800" b="0" i="0" u="none" strike="noStrike" cap="none" normalizeH="0" baseline="0" dirty="0" err="1">
                <a:ln>
                  <a:noFill/>
                </a:ln>
                <a:solidFill>
                  <a:schemeClr val="tx1"/>
                </a:solidFill>
                <a:effectLst/>
                <a:latin typeface="+mj-lt"/>
              </a:rPr>
              <a:t>Cleaned_Internet_Usage_Dataset</a:t>
            </a:r>
            <a:r>
              <a:rPr kumimoji="0" lang="en-US" altLang="en-US" sz="2800" b="0" i="0" u="none" strike="noStrike" cap="none" normalizeH="0" baseline="0" dirty="0">
                <a:ln>
                  <a:noFill/>
                </a:ln>
                <a:solidFill>
                  <a:schemeClr val="tx1"/>
                </a:solidFill>
                <a:effectLst/>
                <a:latin typeface="+mj-lt"/>
              </a:rPr>
              <a:t>).</a:t>
            </a:r>
          </a:p>
          <a:p>
            <a:pPr marL="808038"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Make sure the </a:t>
            </a:r>
            <a:r>
              <a:rPr kumimoji="0" lang="en-US" altLang="en-US" sz="2800" b="1" i="0" u="none" strike="noStrike" cap="none" normalizeH="0" baseline="0" dirty="0">
                <a:ln>
                  <a:noFill/>
                </a:ln>
                <a:solidFill>
                  <a:schemeClr val="tx1"/>
                </a:solidFill>
                <a:effectLst/>
                <a:latin typeface="+mj-lt"/>
              </a:rPr>
              <a:t>file format is .csv</a:t>
            </a:r>
            <a:r>
              <a:rPr kumimoji="0" lang="en-US" altLang="en-US" sz="2800" b="0" i="0" u="none" strike="noStrike" cap="none" normalizeH="0" baseline="0" dirty="0">
                <a:ln>
                  <a:noFill/>
                </a:ln>
                <a:solidFill>
                  <a:schemeClr val="tx1"/>
                </a:solidFill>
                <a:effectLst/>
                <a:latin typeface="+mj-lt"/>
              </a:rPr>
              <a:t> or another preferred format.</a:t>
            </a:r>
          </a:p>
        </p:txBody>
      </p:sp>
      <p:pic>
        <p:nvPicPr>
          <p:cNvPr id="9" name="Picture 8">
            <a:extLst>
              <a:ext uri="{FF2B5EF4-FFF2-40B4-BE49-F238E27FC236}">
                <a16:creationId xmlns:a16="http://schemas.microsoft.com/office/drawing/2014/main" id="{0CB53293-DA2C-500B-24B2-3C4190453E17}"/>
              </a:ext>
            </a:extLst>
          </p:cNvPr>
          <p:cNvPicPr>
            <a:picLocks noChangeAspect="1"/>
          </p:cNvPicPr>
          <p:nvPr/>
        </p:nvPicPr>
        <p:blipFill>
          <a:blip r:embed="rId2"/>
          <a:srcRect b="65790"/>
          <a:stretch/>
        </p:blipFill>
        <p:spPr>
          <a:xfrm>
            <a:off x="27630" y="331556"/>
            <a:ext cx="9144000" cy="1759571"/>
          </a:xfrm>
          <a:prstGeom prst="rect">
            <a:avLst/>
          </a:prstGeom>
        </p:spPr>
      </p:pic>
      <p:sp>
        <p:nvSpPr>
          <p:cNvPr id="10" name="Rectangle: Rounded Corners 9">
            <a:extLst>
              <a:ext uri="{FF2B5EF4-FFF2-40B4-BE49-F238E27FC236}">
                <a16:creationId xmlns:a16="http://schemas.microsoft.com/office/drawing/2014/main" id="{74AC3470-7238-8FBF-1CCC-961642BCEFE4}"/>
              </a:ext>
            </a:extLst>
          </p:cNvPr>
          <p:cNvSpPr/>
          <p:nvPr/>
        </p:nvSpPr>
        <p:spPr>
          <a:xfrm>
            <a:off x="609600" y="609600"/>
            <a:ext cx="1524000" cy="609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0612732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9D21B8-F215-E69F-1C8B-0CA358708763}"/>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F3269C7-EF3F-9414-321F-61AB17B40612}"/>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48</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6" name="Rectangle 1">
            <a:extLst>
              <a:ext uri="{FF2B5EF4-FFF2-40B4-BE49-F238E27FC236}">
                <a16:creationId xmlns:a16="http://schemas.microsoft.com/office/drawing/2014/main" id="{B1500AD1-B018-E600-F450-4D9F95B8500C}"/>
              </a:ext>
            </a:extLst>
          </p:cNvPr>
          <p:cNvSpPr>
            <a:spLocks noChangeArrowheads="1"/>
          </p:cNvSpPr>
          <p:nvPr/>
        </p:nvSpPr>
        <p:spPr bwMode="auto">
          <a:xfrm>
            <a:off x="0" y="2628125"/>
            <a:ext cx="9120410" cy="4401205"/>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Go to the "Results" Tab</a:t>
            </a:r>
            <a:r>
              <a:rPr kumimoji="0" lang="en-US" altLang="en-US" sz="2800" b="0" i="0" u="none" strike="noStrike" cap="none" normalizeH="0" baseline="0" dirty="0">
                <a:ln>
                  <a:noFill/>
                </a:ln>
                <a:solidFill>
                  <a:schemeClr val="tx1"/>
                </a:solidFill>
                <a:effectLst/>
                <a:latin typeface="+mj-lt"/>
              </a:rPr>
              <a:t> (which you are already in).</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Click on the Save Icon</a:t>
            </a:r>
            <a:r>
              <a:rPr kumimoji="0" lang="en-US" altLang="en-US" sz="2800" b="0" i="0" u="none" strike="noStrike" cap="none" normalizeH="0" baseline="0" dirty="0">
                <a:ln>
                  <a:noFill/>
                </a:ln>
                <a:solidFill>
                  <a:schemeClr val="tx1"/>
                </a:solidFill>
                <a:effectLst/>
                <a:latin typeface="+mj-lt"/>
              </a:rPr>
              <a:t> (Disk icon at the top of the Results tab).</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en-US" sz="2800" b="1" dirty="0">
                <a:solidFill>
                  <a:schemeClr val="tx1"/>
                </a:solidFill>
                <a:latin typeface="+mj-lt"/>
              </a:rPr>
              <a:t>Click on Save Process As</a:t>
            </a:r>
            <a:endParaRPr kumimoji="0" lang="en-US" altLang="en-US" sz="2800" b="1" i="0" u="none" strike="noStrike" cap="none" normalizeH="0" baseline="0" dirty="0">
              <a:ln>
                <a:noFill/>
              </a:ln>
              <a:solidFill>
                <a:schemeClr val="tx1"/>
              </a:solidFill>
              <a:effectLst/>
              <a:latin typeface="+mj-lt"/>
            </a:endParaRP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Choose the Save Location</a:t>
            </a:r>
            <a:r>
              <a:rPr kumimoji="0" lang="en-US" altLang="en-US" sz="2800" b="0" i="0" u="none" strike="noStrike" cap="none" normalizeH="0" baseline="0" dirty="0">
                <a:ln>
                  <a:noFill/>
                </a:ln>
                <a:solidFill>
                  <a:schemeClr val="tx1"/>
                </a:solidFill>
                <a:effectLst/>
                <a:latin typeface="+mj-lt"/>
              </a:rPr>
              <a:t>:</a:t>
            </a:r>
          </a:p>
          <a:p>
            <a:pPr marL="808038"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In the </a:t>
            </a:r>
            <a:r>
              <a:rPr kumimoji="0" lang="en-US" altLang="en-US" sz="2800" b="1" i="0" u="none" strike="noStrike" cap="none" normalizeH="0" baseline="0" dirty="0">
                <a:ln>
                  <a:noFill/>
                </a:ln>
                <a:solidFill>
                  <a:schemeClr val="tx1"/>
                </a:solidFill>
                <a:effectLst/>
                <a:latin typeface="+mj-lt"/>
              </a:rPr>
              <a:t>Repository panel</a:t>
            </a:r>
            <a:r>
              <a:rPr kumimoji="0" lang="en-US" altLang="en-US" sz="2800" b="0" i="0" u="none" strike="noStrike" cap="none" normalizeH="0" baseline="0" dirty="0">
                <a:ln>
                  <a:noFill/>
                </a:ln>
                <a:solidFill>
                  <a:schemeClr val="tx1"/>
                </a:solidFill>
                <a:effectLst/>
                <a:latin typeface="+mj-lt"/>
              </a:rPr>
              <a:t>, go to Local Repository → data.</a:t>
            </a:r>
          </a:p>
          <a:p>
            <a:pPr marL="808038"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Click </a:t>
            </a:r>
            <a:r>
              <a:rPr kumimoji="0" lang="en-US" altLang="en-US" sz="2800" b="1" i="0" u="none" strike="noStrike" cap="none" normalizeH="0" baseline="0" dirty="0">
                <a:ln>
                  <a:noFill/>
                </a:ln>
                <a:solidFill>
                  <a:schemeClr val="tx1"/>
                </a:solidFill>
                <a:effectLst/>
                <a:latin typeface="+mj-lt"/>
              </a:rPr>
              <a:t>"Save As"</a:t>
            </a:r>
            <a:r>
              <a:rPr kumimoji="0" lang="en-US" altLang="en-US" sz="2800" b="0" i="0" u="none" strike="noStrike" cap="none" normalizeH="0" baseline="0" dirty="0">
                <a:ln>
                  <a:noFill/>
                </a:ln>
                <a:solidFill>
                  <a:schemeClr val="tx1"/>
                </a:solidFill>
                <a:effectLst/>
                <a:latin typeface="+mj-lt"/>
              </a:rPr>
              <a:t> and enter a new name (e.g., </a:t>
            </a:r>
            <a:r>
              <a:rPr kumimoji="0" lang="en-US" altLang="en-US" sz="2800" b="0" i="0" u="none" strike="noStrike" cap="none" normalizeH="0" baseline="0" dirty="0" err="1">
                <a:ln>
                  <a:noFill/>
                </a:ln>
                <a:solidFill>
                  <a:schemeClr val="tx1"/>
                </a:solidFill>
                <a:effectLst/>
                <a:latin typeface="+mj-lt"/>
              </a:rPr>
              <a:t>Cleaned_Internet_Usage_Dataset</a:t>
            </a:r>
            <a:r>
              <a:rPr kumimoji="0" lang="en-US" altLang="en-US" sz="2800" b="0" i="0" u="none" strike="noStrike" cap="none" normalizeH="0" baseline="0" dirty="0">
                <a:ln>
                  <a:noFill/>
                </a:ln>
                <a:solidFill>
                  <a:schemeClr val="tx1"/>
                </a:solidFill>
                <a:effectLst/>
                <a:latin typeface="+mj-lt"/>
              </a:rPr>
              <a:t>).</a:t>
            </a:r>
          </a:p>
          <a:p>
            <a:pPr marL="808038"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Make sure the </a:t>
            </a:r>
            <a:r>
              <a:rPr kumimoji="0" lang="en-US" altLang="en-US" sz="2800" b="1" i="0" u="none" strike="noStrike" cap="none" normalizeH="0" baseline="0" dirty="0">
                <a:ln>
                  <a:noFill/>
                </a:ln>
                <a:solidFill>
                  <a:schemeClr val="tx1"/>
                </a:solidFill>
                <a:effectLst/>
                <a:latin typeface="+mj-lt"/>
              </a:rPr>
              <a:t>file format is .csv</a:t>
            </a:r>
            <a:r>
              <a:rPr kumimoji="0" lang="en-US" altLang="en-US" sz="2800" b="0" i="0" u="none" strike="noStrike" cap="none" normalizeH="0" baseline="0" dirty="0">
                <a:ln>
                  <a:noFill/>
                </a:ln>
                <a:solidFill>
                  <a:schemeClr val="tx1"/>
                </a:solidFill>
                <a:effectLst/>
                <a:latin typeface="+mj-lt"/>
              </a:rPr>
              <a:t> or another preferred format.</a:t>
            </a:r>
          </a:p>
        </p:txBody>
      </p:sp>
      <p:pic>
        <p:nvPicPr>
          <p:cNvPr id="5" name="Picture 4">
            <a:extLst>
              <a:ext uri="{FF2B5EF4-FFF2-40B4-BE49-F238E27FC236}">
                <a16:creationId xmlns:a16="http://schemas.microsoft.com/office/drawing/2014/main" id="{3EE62792-BDE5-9462-3750-6ADFBB7E6B8C}"/>
              </a:ext>
            </a:extLst>
          </p:cNvPr>
          <p:cNvPicPr>
            <a:picLocks noChangeAspect="1"/>
          </p:cNvPicPr>
          <p:nvPr/>
        </p:nvPicPr>
        <p:blipFill>
          <a:blip r:embed="rId2"/>
          <a:srcRect l="25833" t="14444" r="26667" b="20371"/>
          <a:stretch/>
        </p:blipFill>
        <p:spPr>
          <a:xfrm>
            <a:off x="0" y="0"/>
            <a:ext cx="2971800" cy="2294021"/>
          </a:xfrm>
          <a:prstGeom prst="rect">
            <a:avLst/>
          </a:prstGeom>
        </p:spPr>
      </p:pic>
      <p:sp>
        <p:nvSpPr>
          <p:cNvPr id="2" name="TextBox 1">
            <a:extLst>
              <a:ext uri="{FF2B5EF4-FFF2-40B4-BE49-F238E27FC236}">
                <a16:creationId xmlns:a16="http://schemas.microsoft.com/office/drawing/2014/main" id="{1ED05C28-D874-3607-C5F2-E335B393984B}"/>
              </a:ext>
            </a:extLst>
          </p:cNvPr>
          <p:cNvSpPr txBox="1"/>
          <p:nvPr/>
        </p:nvSpPr>
        <p:spPr>
          <a:xfrm>
            <a:off x="-27629" y="2224852"/>
            <a:ext cx="9175668" cy="523220"/>
          </a:xfrm>
          <a:prstGeom prst="rect">
            <a:avLst/>
          </a:prstGeom>
          <a:solidFill>
            <a:schemeClr val="bg1"/>
          </a:solidFill>
        </p:spPr>
        <p:txBody>
          <a:bodyPr wrap="square">
            <a:spAutoFit/>
          </a:bodyPr>
          <a:lstStyle/>
          <a:p>
            <a:r>
              <a:rPr lang="en-US" sz="2800" b="1" dirty="0">
                <a:latin typeface="+mj-lt"/>
              </a:rPr>
              <a:t>Step 7) Save the Cleaned Dataset in RapidMiner</a:t>
            </a:r>
            <a:endParaRPr lang="en-US" sz="2800" dirty="0">
              <a:latin typeface="+mj-lt"/>
            </a:endParaRPr>
          </a:p>
        </p:txBody>
      </p:sp>
    </p:spTree>
    <p:extLst>
      <p:ext uri="{BB962C8B-B14F-4D97-AF65-F5344CB8AC3E}">
        <p14:creationId xmlns:p14="http://schemas.microsoft.com/office/powerpoint/2010/main" val="9815148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4414D7-66BF-07EE-7BA7-194C157F4DEF}"/>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8BFFCFD9-5D84-C60A-6E2E-D1D75069B675}"/>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49</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pic>
        <p:nvPicPr>
          <p:cNvPr id="7" name="Picture 6">
            <a:extLst>
              <a:ext uri="{FF2B5EF4-FFF2-40B4-BE49-F238E27FC236}">
                <a16:creationId xmlns:a16="http://schemas.microsoft.com/office/drawing/2014/main" id="{A7830BAE-6428-4A7F-FD66-046631FBBA25}"/>
              </a:ext>
            </a:extLst>
          </p:cNvPr>
          <p:cNvPicPr>
            <a:picLocks noChangeAspect="1"/>
          </p:cNvPicPr>
          <p:nvPr/>
        </p:nvPicPr>
        <p:blipFill>
          <a:blip r:embed="rId2"/>
          <a:srcRect b="7037"/>
          <a:stretch/>
        </p:blipFill>
        <p:spPr>
          <a:xfrm>
            <a:off x="0" y="857250"/>
            <a:ext cx="9144000" cy="4781550"/>
          </a:xfrm>
          <a:prstGeom prst="rect">
            <a:avLst/>
          </a:prstGeom>
        </p:spPr>
      </p:pic>
      <p:sp>
        <p:nvSpPr>
          <p:cNvPr id="8" name="Rectangle: Rounded Corners 7">
            <a:extLst>
              <a:ext uri="{FF2B5EF4-FFF2-40B4-BE49-F238E27FC236}">
                <a16:creationId xmlns:a16="http://schemas.microsoft.com/office/drawing/2014/main" id="{E791F5E7-AC89-CA26-0A01-D0B7582D3CF5}"/>
              </a:ext>
            </a:extLst>
          </p:cNvPr>
          <p:cNvSpPr/>
          <p:nvPr/>
        </p:nvSpPr>
        <p:spPr>
          <a:xfrm>
            <a:off x="7086600" y="2638425"/>
            <a:ext cx="2057400" cy="485775"/>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TextBox 8">
            <a:extLst>
              <a:ext uri="{FF2B5EF4-FFF2-40B4-BE49-F238E27FC236}">
                <a16:creationId xmlns:a16="http://schemas.microsoft.com/office/drawing/2014/main" id="{01D63DC0-1F52-CC4D-E938-7F1F80323917}"/>
              </a:ext>
            </a:extLst>
          </p:cNvPr>
          <p:cNvSpPr txBox="1"/>
          <p:nvPr/>
        </p:nvSpPr>
        <p:spPr>
          <a:xfrm>
            <a:off x="0" y="5574477"/>
            <a:ext cx="9144000" cy="523220"/>
          </a:xfrm>
          <a:prstGeom prst="rect">
            <a:avLst/>
          </a:prstGeom>
          <a:solidFill>
            <a:schemeClr val="bg1"/>
          </a:solidFill>
        </p:spPr>
        <p:txBody>
          <a:bodyPr wrap="square">
            <a:spAutoFit/>
          </a:bodyPr>
          <a:lstStyle/>
          <a:p>
            <a:r>
              <a:rPr lang="en-US" sz="2800" b="1" dirty="0">
                <a:latin typeface="+mj-lt"/>
              </a:rPr>
              <a:t>Step 7) Save the Cleaned Dataset in RapidMiner</a:t>
            </a:r>
            <a:endParaRPr lang="en-US" sz="2800" dirty="0">
              <a:latin typeface="+mj-lt"/>
            </a:endParaRPr>
          </a:p>
        </p:txBody>
      </p:sp>
    </p:spTree>
    <p:extLst>
      <p:ext uri="{BB962C8B-B14F-4D97-AF65-F5344CB8AC3E}">
        <p14:creationId xmlns:p14="http://schemas.microsoft.com/office/powerpoint/2010/main" val="1464179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01DDFA-46C8-4A03-2E11-0A502D07483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1E057BC-EFCF-B486-AD77-F728741136B8}"/>
              </a:ext>
            </a:extLst>
          </p:cNvPr>
          <p:cNvSpPr txBox="1">
            <a:spLocks noGrp="1"/>
          </p:cNvSpPr>
          <p:nvPr>
            <p:ph type="ctrTitle"/>
          </p:nvPr>
        </p:nvSpPr>
        <p:spPr>
          <a:xfrm>
            <a:off x="457200" y="0"/>
            <a:ext cx="6262205" cy="905376"/>
          </a:xfrm>
          <a:prstGeom prst="rect">
            <a:avLst/>
          </a:prstGeom>
        </p:spPr>
        <p:txBody>
          <a:bodyPr vert="horz" wrap="square" lIns="0" tIns="12700" rIns="0" bIns="0" rtlCol="0">
            <a:spAutoFit/>
          </a:bodyPr>
          <a:lstStyle/>
          <a:p>
            <a:pPr marL="12700">
              <a:lnSpc>
                <a:spcPct val="100000"/>
              </a:lnSpc>
              <a:spcBef>
                <a:spcPts val="100"/>
              </a:spcBef>
            </a:pPr>
            <a:r>
              <a:rPr lang="en-US" dirty="0"/>
              <a:t>Understanding Data Scrubbing: Fixing Errors in Data</a:t>
            </a:r>
            <a:endParaRPr spc="-10" dirty="0"/>
          </a:p>
        </p:txBody>
      </p:sp>
      <p:sp>
        <p:nvSpPr>
          <p:cNvPr id="4" name="object 4">
            <a:extLst>
              <a:ext uri="{FF2B5EF4-FFF2-40B4-BE49-F238E27FC236}">
                <a16:creationId xmlns:a16="http://schemas.microsoft.com/office/drawing/2014/main" id="{D2798EA4-B077-A1C2-9D87-42135F3E5915}"/>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5</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a:extLst>
              <a:ext uri="{FF2B5EF4-FFF2-40B4-BE49-F238E27FC236}">
                <a16:creationId xmlns:a16="http://schemas.microsoft.com/office/drawing/2014/main" id="{51609827-2D14-551D-7746-2EFA9F409393}"/>
              </a:ext>
            </a:extLst>
          </p:cNvPr>
          <p:cNvSpPr txBox="1"/>
          <p:nvPr/>
        </p:nvSpPr>
        <p:spPr>
          <a:xfrm>
            <a:off x="0" y="904386"/>
            <a:ext cx="9143999" cy="5759782"/>
          </a:xfrm>
          <a:prstGeom prst="rect">
            <a:avLst/>
          </a:prstGeom>
          <a:solidFill>
            <a:schemeClr val="bg1"/>
          </a:solidFill>
        </p:spPr>
        <p:txBody>
          <a:bodyPr vert="horz" wrap="square" lIns="0" tIns="9525" rIns="0" bIns="0" rtlCol="0">
            <a:spAutoFit/>
          </a:bodyPr>
          <a:lstStyle/>
          <a:p>
            <a:pPr>
              <a:lnSpc>
                <a:spcPct val="150000"/>
              </a:lnSpc>
            </a:pPr>
            <a:r>
              <a:rPr lang="en-US" sz="2800" b="1" dirty="0">
                <a:latin typeface="+mj-lt"/>
              </a:rPr>
              <a:t>What is Inconsistent Data?</a:t>
            </a:r>
          </a:p>
          <a:p>
            <a:pPr>
              <a:lnSpc>
                <a:spcPct val="150000"/>
              </a:lnSpc>
            </a:pPr>
            <a:r>
              <a:rPr lang="en-US" sz="2800" dirty="0">
                <a:latin typeface="+mj-lt"/>
              </a:rPr>
              <a:t>Inconsistent data means a value exists, but it is not correct or meaningful. It is different from missing data.</a:t>
            </a:r>
          </a:p>
          <a:p>
            <a:pPr>
              <a:lnSpc>
                <a:spcPct val="150000"/>
              </a:lnSpc>
            </a:pPr>
            <a:r>
              <a:rPr lang="en-US" sz="2800" dirty="0">
                <a:latin typeface="+mj-lt"/>
              </a:rPr>
              <a:t>For example, in the image below, the </a:t>
            </a:r>
            <a:r>
              <a:rPr lang="en-US" sz="2800" b="1" dirty="0">
                <a:latin typeface="+mj-lt"/>
              </a:rPr>
              <a:t>Twitter</a:t>
            </a:r>
            <a:r>
              <a:rPr lang="en-US" sz="2800" dirty="0">
                <a:latin typeface="+mj-lt"/>
              </a:rPr>
              <a:t> column should only contain </a:t>
            </a:r>
            <a:r>
              <a:rPr lang="en-US" sz="2800" b="1" dirty="0">
                <a:latin typeface="+mj-lt"/>
              </a:rPr>
              <a:t>"Y" (Yes) or "N" (No)</a:t>
            </a:r>
            <a:r>
              <a:rPr lang="en-US" sz="2800" dirty="0">
                <a:latin typeface="+mj-lt"/>
              </a:rPr>
              <a:t>.</a:t>
            </a:r>
            <a:br>
              <a:rPr lang="en-US" sz="2800" dirty="0">
                <a:latin typeface="+mj-lt"/>
              </a:rPr>
            </a:br>
            <a:r>
              <a:rPr lang="en-US" sz="2800" dirty="0">
                <a:latin typeface="+mj-lt"/>
              </a:rPr>
              <a:t> However, there is a </a:t>
            </a:r>
            <a:r>
              <a:rPr lang="en-US" sz="2800" b="1" dirty="0">
                <a:latin typeface="+mj-lt"/>
              </a:rPr>
              <a:t>"99"</a:t>
            </a:r>
            <a:r>
              <a:rPr lang="en-US" sz="2800" dirty="0">
                <a:latin typeface="+mj-lt"/>
              </a:rPr>
              <a:t>, which </a:t>
            </a:r>
            <a:br>
              <a:rPr lang="en-US" sz="2800" dirty="0">
                <a:latin typeface="+mj-lt"/>
              </a:rPr>
            </a:br>
            <a:r>
              <a:rPr lang="en-US" sz="2800" dirty="0">
                <a:latin typeface="+mj-lt"/>
              </a:rPr>
              <a:t>does not make sense. This is an </a:t>
            </a:r>
            <a:br>
              <a:rPr lang="en-US" sz="2800" dirty="0">
                <a:latin typeface="+mj-lt"/>
              </a:rPr>
            </a:br>
            <a:r>
              <a:rPr lang="en-US" sz="2800" dirty="0">
                <a:latin typeface="+mj-lt"/>
              </a:rPr>
              <a:t>example of </a:t>
            </a:r>
            <a:r>
              <a:rPr lang="en-US" sz="2800" b="1" dirty="0">
                <a:latin typeface="+mj-lt"/>
              </a:rPr>
              <a:t>inconsistent data</a:t>
            </a:r>
            <a:r>
              <a:rPr lang="en-US" sz="2800" dirty="0">
                <a:latin typeface="+mj-lt"/>
              </a:rPr>
              <a:t>.</a:t>
            </a:r>
          </a:p>
          <a:p>
            <a:pPr>
              <a:lnSpc>
                <a:spcPct val="150000"/>
              </a:lnSpc>
            </a:pPr>
            <a:r>
              <a:rPr lang="en-US" sz="2800" dirty="0">
                <a:latin typeface="+mj-lt"/>
              </a:rPr>
              <a:t>(Refer to the attached image)</a:t>
            </a:r>
          </a:p>
        </p:txBody>
      </p:sp>
      <p:pic>
        <p:nvPicPr>
          <p:cNvPr id="1028" name="Picture 4" descr="Uploaded image">
            <a:extLst>
              <a:ext uri="{FF2B5EF4-FFF2-40B4-BE49-F238E27FC236}">
                <a16:creationId xmlns:a16="http://schemas.microsoft.com/office/drawing/2014/main" id="{6D78AB72-E7AC-D4A0-46AA-2998752D66F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875" t="6868" r="18749" b="4207"/>
          <a:stretch/>
        </p:blipFill>
        <p:spPr bwMode="auto">
          <a:xfrm>
            <a:off x="5044828" y="3429000"/>
            <a:ext cx="4136777" cy="3320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680438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952A64-F540-B68C-8198-5961B9BC0AA5}"/>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64A7EF78-25CA-8C5F-CF9E-7B5FF03818A2}"/>
              </a:ext>
            </a:extLst>
          </p:cNvPr>
          <p:cNvPicPr>
            <a:picLocks noChangeAspect="1"/>
          </p:cNvPicPr>
          <p:nvPr/>
        </p:nvPicPr>
        <p:blipFill>
          <a:blip r:embed="rId2"/>
          <a:srcRect b="23333"/>
          <a:stretch/>
        </p:blipFill>
        <p:spPr>
          <a:xfrm>
            <a:off x="0" y="857250"/>
            <a:ext cx="9144000" cy="3943350"/>
          </a:xfrm>
          <a:prstGeom prst="rect">
            <a:avLst/>
          </a:prstGeom>
        </p:spPr>
      </p:pic>
      <p:sp>
        <p:nvSpPr>
          <p:cNvPr id="4" name="object 4">
            <a:extLst>
              <a:ext uri="{FF2B5EF4-FFF2-40B4-BE49-F238E27FC236}">
                <a16:creationId xmlns:a16="http://schemas.microsoft.com/office/drawing/2014/main" id="{4B6D5974-53F6-B0AE-A142-87883D44D3C4}"/>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50</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8" name="Rectangle: Rounded Corners 7">
            <a:extLst>
              <a:ext uri="{FF2B5EF4-FFF2-40B4-BE49-F238E27FC236}">
                <a16:creationId xmlns:a16="http://schemas.microsoft.com/office/drawing/2014/main" id="{495C5D7E-0FB3-583E-1671-7F7D37B700A1}"/>
              </a:ext>
            </a:extLst>
          </p:cNvPr>
          <p:cNvSpPr/>
          <p:nvPr/>
        </p:nvSpPr>
        <p:spPr>
          <a:xfrm>
            <a:off x="7391400" y="4458877"/>
            <a:ext cx="1600200" cy="18932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TextBox 8">
            <a:extLst>
              <a:ext uri="{FF2B5EF4-FFF2-40B4-BE49-F238E27FC236}">
                <a16:creationId xmlns:a16="http://schemas.microsoft.com/office/drawing/2014/main" id="{F1063CDC-BC8C-4762-36F9-FFB647CCE783}"/>
              </a:ext>
            </a:extLst>
          </p:cNvPr>
          <p:cNvSpPr txBox="1"/>
          <p:nvPr/>
        </p:nvSpPr>
        <p:spPr>
          <a:xfrm>
            <a:off x="0" y="5574477"/>
            <a:ext cx="9144000" cy="523220"/>
          </a:xfrm>
          <a:prstGeom prst="rect">
            <a:avLst/>
          </a:prstGeom>
          <a:solidFill>
            <a:schemeClr val="bg1"/>
          </a:solidFill>
        </p:spPr>
        <p:txBody>
          <a:bodyPr wrap="square">
            <a:spAutoFit/>
          </a:bodyPr>
          <a:lstStyle/>
          <a:p>
            <a:r>
              <a:rPr lang="en-US" sz="2800" b="1" dirty="0">
                <a:latin typeface="+mj-lt"/>
              </a:rPr>
              <a:t>See data in file browser</a:t>
            </a:r>
            <a:endParaRPr lang="en-US" sz="2800" dirty="0">
              <a:latin typeface="+mj-lt"/>
            </a:endParaRPr>
          </a:p>
        </p:txBody>
      </p:sp>
    </p:spTree>
    <p:extLst>
      <p:ext uri="{BB962C8B-B14F-4D97-AF65-F5344CB8AC3E}">
        <p14:creationId xmlns:p14="http://schemas.microsoft.com/office/powerpoint/2010/main" val="83403355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A00765-DA63-6E58-AD8C-AE102B22B5D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701314F-8C20-73D4-B03F-A354323B0862}"/>
              </a:ext>
            </a:extLst>
          </p:cNvPr>
          <p:cNvPicPr>
            <a:picLocks noChangeAspect="1"/>
          </p:cNvPicPr>
          <p:nvPr/>
        </p:nvPicPr>
        <p:blipFill>
          <a:blip r:embed="rId2"/>
          <a:srcRect b="8288"/>
          <a:stretch/>
        </p:blipFill>
        <p:spPr>
          <a:xfrm>
            <a:off x="-5938" y="402311"/>
            <a:ext cx="9144000" cy="4717227"/>
          </a:xfrm>
          <a:prstGeom prst="rect">
            <a:avLst/>
          </a:prstGeom>
        </p:spPr>
      </p:pic>
      <p:sp>
        <p:nvSpPr>
          <p:cNvPr id="4" name="object 4">
            <a:extLst>
              <a:ext uri="{FF2B5EF4-FFF2-40B4-BE49-F238E27FC236}">
                <a16:creationId xmlns:a16="http://schemas.microsoft.com/office/drawing/2014/main" id="{4D9CE3ED-118E-F10D-9D67-C7752D640600}"/>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51</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8" name="Rectangle: Rounded Corners 7">
            <a:extLst>
              <a:ext uri="{FF2B5EF4-FFF2-40B4-BE49-F238E27FC236}">
                <a16:creationId xmlns:a16="http://schemas.microsoft.com/office/drawing/2014/main" id="{D9DC9EB7-D325-2920-636D-C3F66FCE3039}"/>
              </a:ext>
            </a:extLst>
          </p:cNvPr>
          <p:cNvSpPr/>
          <p:nvPr/>
        </p:nvSpPr>
        <p:spPr>
          <a:xfrm>
            <a:off x="4038600" y="3124200"/>
            <a:ext cx="1600200" cy="18932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TextBox 8">
            <a:extLst>
              <a:ext uri="{FF2B5EF4-FFF2-40B4-BE49-F238E27FC236}">
                <a16:creationId xmlns:a16="http://schemas.microsoft.com/office/drawing/2014/main" id="{F8C6BC8B-DC32-4165-6178-6647E967EACE}"/>
              </a:ext>
            </a:extLst>
          </p:cNvPr>
          <p:cNvSpPr txBox="1"/>
          <p:nvPr/>
        </p:nvSpPr>
        <p:spPr>
          <a:xfrm>
            <a:off x="0" y="5574477"/>
            <a:ext cx="9144000" cy="523220"/>
          </a:xfrm>
          <a:prstGeom prst="rect">
            <a:avLst/>
          </a:prstGeom>
          <a:solidFill>
            <a:schemeClr val="bg1"/>
          </a:solidFill>
        </p:spPr>
        <p:txBody>
          <a:bodyPr wrap="square">
            <a:spAutoFit/>
          </a:bodyPr>
          <a:lstStyle/>
          <a:p>
            <a:r>
              <a:rPr lang="en-US" sz="2800" b="1" dirty="0">
                <a:latin typeface="+mj-lt"/>
              </a:rPr>
              <a:t>See data in file browser</a:t>
            </a:r>
            <a:endParaRPr lang="en-US" sz="2800" dirty="0">
              <a:latin typeface="+mj-lt"/>
            </a:endParaRPr>
          </a:p>
        </p:txBody>
      </p:sp>
    </p:spTree>
    <p:extLst>
      <p:ext uri="{BB962C8B-B14F-4D97-AF65-F5344CB8AC3E}">
        <p14:creationId xmlns:p14="http://schemas.microsoft.com/office/powerpoint/2010/main" val="28996897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6CABAE-88BF-17E8-ED58-2873EBE8C9A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ABD13BD-C3C0-D0DD-6632-3BB34F45D171}"/>
              </a:ext>
            </a:extLst>
          </p:cNvPr>
          <p:cNvPicPr>
            <a:picLocks noChangeAspect="1"/>
          </p:cNvPicPr>
          <p:nvPr/>
        </p:nvPicPr>
        <p:blipFill>
          <a:blip r:embed="rId2"/>
          <a:srcRect l="18333" t="14444" r="39167" b="60370"/>
          <a:stretch/>
        </p:blipFill>
        <p:spPr>
          <a:xfrm>
            <a:off x="76200" y="1917700"/>
            <a:ext cx="9067800" cy="3022600"/>
          </a:xfrm>
          <a:prstGeom prst="rect">
            <a:avLst/>
          </a:prstGeom>
          <a:ln w="28575">
            <a:solidFill>
              <a:srgbClr val="FF0000"/>
            </a:solidFill>
          </a:ln>
        </p:spPr>
      </p:pic>
      <p:sp>
        <p:nvSpPr>
          <p:cNvPr id="4" name="object 4">
            <a:extLst>
              <a:ext uri="{FF2B5EF4-FFF2-40B4-BE49-F238E27FC236}">
                <a16:creationId xmlns:a16="http://schemas.microsoft.com/office/drawing/2014/main" id="{EA179526-F422-63CA-FC7A-F228E0669678}"/>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52</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9" name="TextBox 8">
            <a:extLst>
              <a:ext uri="{FF2B5EF4-FFF2-40B4-BE49-F238E27FC236}">
                <a16:creationId xmlns:a16="http://schemas.microsoft.com/office/drawing/2014/main" id="{2D98C050-89B0-71DA-CDF4-F3623413ADA2}"/>
              </a:ext>
            </a:extLst>
          </p:cNvPr>
          <p:cNvSpPr txBox="1"/>
          <p:nvPr/>
        </p:nvSpPr>
        <p:spPr>
          <a:xfrm>
            <a:off x="0" y="5574477"/>
            <a:ext cx="9144000" cy="523220"/>
          </a:xfrm>
          <a:prstGeom prst="rect">
            <a:avLst/>
          </a:prstGeom>
          <a:solidFill>
            <a:schemeClr val="bg1"/>
          </a:solidFill>
        </p:spPr>
        <p:txBody>
          <a:bodyPr wrap="square">
            <a:spAutoFit/>
          </a:bodyPr>
          <a:lstStyle/>
          <a:p>
            <a:r>
              <a:rPr lang="en-US" sz="2800" b="1" dirty="0">
                <a:latin typeface="+mj-lt"/>
              </a:rPr>
              <a:t>See data in file browser</a:t>
            </a:r>
            <a:endParaRPr lang="en-US" sz="2800" dirty="0">
              <a:latin typeface="+mj-lt"/>
            </a:endParaRPr>
          </a:p>
        </p:txBody>
      </p:sp>
    </p:spTree>
    <p:extLst>
      <p:ext uri="{BB962C8B-B14F-4D97-AF65-F5344CB8AC3E}">
        <p14:creationId xmlns:p14="http://schemas.microsoft.com/office/powerpoint/2010/main" val="110666824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0DE49-16CF-2BF3-2F87-CF8727E650B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B5374C7-213E-250B-79BD-AC7AA06979B4}"/>
              </a:ext>
            </a:extLst>
          </p:cNvPr>
          <p:cNvSpPr txBox="1"/>
          <p:nvPr/>
        </p:nvSpPr>
        <p:spPr>
          <a:xfrm>
            <a:off x="0" y="67766"/>
            <a:ext cx="6504710" cy="6488828"/>
          </a:xfrm>
          <a:prstGeom prst="rect">
            <a:avLst/>
          </a:prstGeom>
          <a:solidFill>
            <a:schemeClr val="bg1"/>
          </a:solidFill>
        </p:spPr>
        <p:txBody>
          <a:bodyPr wrap="square">
            <a:spAutoFit/>
          </a:bodyPr>
          <a:lstStyle/>
          <a:p>
            <a:pPr>
              <a:lnSpc>
                <a:spcPct val="150000"/>
              </a:lnSpc>
            </a:pPr>
            <a:r>
              <a:rPr lang="en-US" sz="2800" b="1" dirty="0">
                <a:latin typeface="+mj-lt"/>
              </a:rPr>
              <a:t>Export as a CSV File</a:t>
            </a:r>
          </a:p>
          <a:p>
            <a:pPr>
              <a:lnSpc>
                <a:spcPct val="150000"/>
              </a:lnSpc>
            </a:pPr>
            <a:r>
              <a:rPr lang="en-US" sz="2800" dirty="0">
                <a:latin typeface="+mj-lt"/>
              </a:rPr>
              <a:t>If we want to </a:t>
            </a:r>
            <a:r>
              <a:rPr lang="en-US" sz="2800" b="1" dirty="0">
                <a:latin typeface="+mj-lt"/>
              </a:rPr>
              <a:t>export the dataset for external use (e.g., Excel, Python, SQL, etc.)</a:t>
            </a:r>
            <a:r>
              <a:rPr lang="en-US" sz="2800" dirty="0">
                <a:latin typeface="+mj-lt"/>
              </a:rPr>
              <a:t>, we should follow these steps:</a:t>
            </a:r>
          </a:p>
          <a:p>
            <a:pPr marL="514350" indent="-514350">
              <a:lnSpc>
                <a:spcPct val="150000"/>
              </a:lnSpc>
              <a:buFont typeface="+mj-lt"/>
              <a:buAutoNum type="arabicPeriod"/>
            </a:pPr>
            <a:r>
              <a:rPr lang="en-US" sz="2800" b="1" dirty="0">
                <a:latin typeface="+mj-lt"/>
              </a:rPr>
              <a:t>Go to "Processes" View</a:t>
            </a:r>
            <a:r>
              <a:rPr lang="en-US" sz="2800" dirty="0">
                <a:latin typeface="+mj-lt"/>
              </a:rPr>
              <a:t> (</a:t>
            </a:r>
            <a:r>
              <a:rPr lang="en-US" sz="2800" u="sng" dirty="0">
                <a:latin typeface="+mj-lt"/>
              </a:rPr>
              <a:t>Design mode</a:t>
            </a:r>
            <a:r>
              <a:rPr lang="en-US" sz="2800" dirty="0">
                <a:latin typeface="+mj-lt"/>
              </a:rPr>
              <a:t>).</a:t>
            </a:r>
          </a:p>
          <a:p>
            <a:pPr marL="514350" indent="-514350">
              <a:lnSpc>
                <a:spcPct val="150000"/>
              </a:lnSpc>
              <a:buFont typeface="+mj-lt"/>
              <a:buAutoNum type="arabicPeriod"/>
            </a:pPr>
            <a:r>
              <a:rPr lang="en-US" sz="2800" b="1" dirty="0">
                <a:latin typeface="+mj-lt"/>
              </a:rPr>
              <a:t>Search for "Write CSV" Operator</a:t>
            </a:r>
            <a:r>
              <a:rPr lang="en-US" sz="2800" dirty="0">
                <a:latin typeface="+mj-lt"/>
              </a:rPr>
              <a:t> (under </a:t>
            </a:r>
            <a:r>
              <a:rPr lang="en-US" sz="2800" i="1" dirty="0">
                <a:latin typeface="+mj-lt"/>
              </a:rPr>
              <a:t>Operators → Data Access → Write CSV</a:t>
            </a:r>
            <a:r>
              <a:rPr lang="en-US" sz="2800" dirty="0">
                <a:latin typeface="+mj-lt"/>
              </a:rPr>
              <a:t>).</a:t>
            </a:r>
          </a:p>
          <a:p>
            <a:pPr marL="514350" indent="-514350">
              <a:lnSpc>
                <a:spcPct val="150000"/>
              </a:lnSpc>
              <a:buFont typeface="+mj-lt"/>
              <a:buAutoNum type="arabicPeriod"/>
            </a:pPr>
            <a:r>
              <a:rPr lang="en-US" sz="2800" b="1" dirty="0">
                <a:latin typeface="+mj-lt"/>
              </a:rPr>
              <a:t>Drag the "Write CSV" Operator</a:t>
            </a:r>
            <a:r>
              <a:rPr lang="en-US" sz="2800" dirty="0">
                <a:latin typeface="+mj-lt"/>
              </a:rPr>
              <a:t> into the process window.</a:t>
            </a:r>
          </a:p>
        </p:txBody>
      </p:sp>
      <p:sp>
        <p:nvSpPr>
          <p:cNvPr id="4" name="object 4">
            <a:extLst>
              <a:ext uri="{FF2B5EF4-FFF2-40B4-BE49-F238E27FC236}">
                <a16:creationId xmlns:a16="http://schemas.microsoft.com/office/drawing/2014/main" id="{57B95E0C-0DB1-22C4-20ED-3DF50EF63A86}"/>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53</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pic>
        <p:nvPicPr>
          <p:cNvPr id="3" name="Picture 2">
            <a:extLst>
              <a:ext uri="{FF2B5EF4-FFF2-40B4-BE49-F238E27FC236}">
                <a16:creationId xmlns:a16="http://schemas.microsoft.com/office/drawing/2014/main" id="{86460685-CA6D-4B02-645D-7D31443791CA}"/>
              </a:ext>
            </a:extLst>
          </p:cNvPr>
          <p:cNvPicPr>
            <a:picLocks noChangeAspect="1"/>
          </p:cNvPicPr>
          <p:nvPr/>
        </p:nvPicPr>
        <p:blipFill>
          <a:blip r:embed="rId2"/>
          <a:srcRect r="59215" b="14445"/>
          <a:stretch/>
        </p:blipFill>
        <p:spPr>
          <a:xfrm>
            <a:off x="6274878" y="76201"/>
            <a:ext cx="2841412" cy="3352799"/>
          </a:xfrm>
          <a:prstGeom prst="rect">
            <a:avLst/>
          </a:prstGeom>
        </p:spPr>
      </p:pic>
    </p:spTree>
    <p:extLst>
      <p:ext uri="{BB962C8B-B14F-4D97-AF65-F5344CB8AC3E}">
        <p14:creationId xmlns:p14="http://schemas.microsoft.com/office/powerpoint/2010/main" val="10237457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20B2D9-AB03-A209-52E3-EA7B647931E9}"/>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271132ED-1670-6C7F-8A7E-75BF0F2E027B}"/>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54</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9" name="TextBox 8">
            <a:extLst>
              <a:ext uri="{FF2B5EF4-FFF2-40B4-BE49-F238E27FC236}">
                <a16:creationId xmlns:a16="http://schemas.microsoft.com/office/drawing/2014/main" id="{CC6FBB2C-FDAF-D5DB-6336-FCF478FE4D1E}"/>
              </a:ext>
            </a:extLst>
          </p:cNvPr>
          <p:cNvSpPr txBox="1"/>
          <p:nvPr/>
        </p:nvSpPr>
        <p:spPr>
          <a:xfrm>
            <a:off x="0" y="3721839"/>
            <a:ext cx="9144000" cy="1964512"/>
          </a:xfrm>
          <a:prstGeom prst="rect">
            <a:avLst/>
          </a:prstGeom>
          <a:solidFill>
            <a:schemeClr val="bg1"/>
          </a:solidFill>
        </p:spPr>
        <p:txBody>
          <a:bodyPr wrap="square">
            <a:spAutoFit/>
          </a:bodyPr>
          <a:lstStyle/>
          <a:p>
            <a:pPr marL="514350" indent="-514350">
              <a:lnSpc>
                <a:spcPct val="150000"/>
              </a:lnSpc>
              <a:buFont typeface="+mj-lt"/>
              <a:buAutoNum type="arabicPeriod" startAt="4"/>
            </a:pPr>
            <a:r>
              <a:rPr lang="en-US" sz="2800" b="1" dirty="0">
                <a:latin typeface="+mj-lt"/>
              </a:rPr>
              <a:t>Connect it</a:t>
            </a:r>
            <a:r>
              <a:rPr lang="en-US" sz="2800" dirty="0">
                <a:latin typeface="+mj-lt"/>
              </a:rPr>
              <a:t>:</a:t>
            </a:r>
          </a:p>
          <a:p>
            <a:pPr marL="457200" lvl="1" indent="-457200">
              <a:lnSpc>
                <a:spcPct val="150000"/>
              </a:lnSpc>
              <a:buFont typeface="Arial" panose="020B0604020202020204" pitchFamily="34" charset="0"/>
              <a:buChar char="•"/>
            </a:pPr>
            <a:r>
              <a:rPr lang="en-US" sz="2800" dirty="0">
                <a:latin typeface="+mj-lt"/>
              </a:rPr>
              <a:t>Replace Missing Values output ("</a:t>
            </a:r>
            <a:r>
              <a:rPr lang="en-US" sz="2800" dirty="0" err="1">
                <a:latin typeface="+mj-lt"/>
              </a:rPr>
              <a:t>exa</a:t>
            </a:r>
            <a:r>
              <a:rPr lang="en-US" sz="2800" dirty="0">
                <a:latin typeface="+mj-lt"/>
              </a:rPr>
              <a:t>") → Write CSV input ("</a:t>
            </a:r>
            <a:r>
              <a:rPr lang="en-US" sz="2800" dirty="0" err="1">
                <a:latin typeface="+mj-lt"/>
              </a:rPr>
              <a:t>inp</a:t>
            </a:r>
            <a:r>
              <a:rPr lang="en-US" sz="2800" dirty="0">
                <a:latin typeface="+mj-lt"/>
              </a:rPr>
              <a:t>").</a:t>
            </a:r>
          </a:p>
        </p:txBody>
      </p:sp>
      <p:pic>
        <p:nvPicPr>
          <p:cNvPr id="3" name="Picture 2">
            <a:extLst>
              <a:ext uri="{FF2B5EF4-FFF2-40B4-BE49-F238E27FC236}">
                <a16:creationId xmlns:a16="http://schemas.microsoft.com/office/drawing/2014/main" id="{13514589-88BD-BCC9-4184-C57BB95B968F}"/>
              </a:ext>
            </a:extLst>
          </p:cNvPr>
          <p:cNvPicPr>
            <a:picLocks noChangeAspect="1"/>
          </p:cNvPicPr>
          <p:nvPr/>
        </p:nvPicPr>
        <p:blipFill>
          <a:blip r:embed="rId2"/>
          <a:srcRect b="8519"/>
          <a:stretch/>
        </p:blipFill>
        <p:spPr>
          <a:xfrm>
            <a:off x="668873" y="3717"/>
            <a:ext cx="7225500" cy="3718122"/>
          </a:xfrm>
          <a:prstGeom prst="rect">
            <a:avLst/>
          </a:prstGeom>
        </p:spPr>
      </p:pic>
    </p:spTree>
    <p:extLst>
      <p:ext uri="{BB962C8B-B14F-4D97-AF65-F5344CB8AC3E}">
        <p14:creationId xmlns:p14="http://schemas.microsoft.com/office/powerpoint/2010/main" val="256800795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356E50-CBD0-4E63-AAA9-8C69A6ABD5FE}"/>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2B74D176-03AC-CBFA-DD53-E0EE24B71509}"/>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55</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9" name="TextBox 8">
            <a:extLst>
              <a:ext uri="{FF2B5EF4-FFF2-40B4-BE49-F238E27FC236}">
                <a16:creationId xmlns:a16="http://schemas.microsoft.com/office/drawing/2014/main" id="{951409B5-B234-4B8A-83B6-62D44A56DEAA}"/>
              </a:ext>
            </a:extLst>
          </p:cNvPr>
          <p:cNvSpPr txBox="1"/>
          <p:nvPr/>
        </p:nvSpPr>
        <p:spPr>
          <a:xfrm>
            <a:off x="14844" y="2123578"/>
            <a:ext cx="9144000" cy="2610843"/>
          </a:xfrm>
          <a:prstGeom prst="rect">
            <a:avLst/>
          </a:prstGeom>
          <a:solidFill>
            <a:schemeClr val="bg1"/>
          </a:solidFill>
        </p:spPr>
        <p:txBody>
          <a:bodyPr wrap="square">
            <a:spAutoFit/>
          </a:bodyPr>
          <a:lstStyle/>
          <a:p>
            <a:pPr marL="514350" indent="-514350">
              <a:lnSpc>
                <a:spcPct val="150000"/>
              </a:lnSpc>
              <a:buFont typeface="+mj-lt"/>
              <a:buAutoNum type="arabicPeriod" startAt="5"/>
            </a:pPr>
            <a:r>
              <a:rPr lang="en-US" sz="2800" b="1" dirty="0">
                <a:latin typeface="+mj-lt"/>
              </a:rPr>
              <a:t>Set Parameters:</a:t>
            </a:r>
            <a:endParaRPr lang="en-US" sz="2800" dirty="0">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In the </a:t>
            </a:r>
            <a:r>
              <a:rPr kumimoji="0" lang="en-US" altLang="en-US" sz="2800" b="1" i="0" u="none" strike="noStrike" cap="none" normalizeH="0" baseline="0" dirty="0">
                <a:ln>
                  <a:noFill/>
                </a:ln>
                <a:solidFill>
                  <a:schemeClr val="tx1"/>
                </a:solidFill>
                <a:effectLst/>
                <a:latin typeface="+mj-lt"/>
              </a:rPr>
              <a:t>Parameters panel</a:t>
            </a:r>
            <a:r>
              <a:rPr kumimoji="0" lang="en-US" altLang="en-US" sz="2800" b="0" i="0" u="none" strike="noStrike" cap="none" normalizeH="0" baseline="0" dirty="0">
                <a:ln>
                  <a:noFill/>
                </a:ln>
                <a:solidFill>
                  <a:schemeClr val="tx1"/>
                </a:solidFill>
                <a:effectLst/>
                <a:latin typeface="+mj-lt"/>
              </a:rPr>
              <a:t>, choose a location (e.g., C:\Users\YourName\Documents\Cleaned_Internet_Usage.csv).</a:t>
            </a:r>
          </a:p>
        </p:txBody>
      </p:sp>
      <p:pic>
        <p:nvPicPr>
          <p:cNvPr id="5" name="Picture 4">
            <a:extLst>
              <a:ext uri="{FF2B5EF4-FFF2-40B4-BE49-F238E27FC236}">
                <a16:creationId xmlns:a16="http://schemas.microsoft.com/office/drawing/2014/main" id="{C9796FA8-651D-8F6E-B423-1C5E0E54CCD7}"/>
              </a:ext>
            </a:extLst>
          </p:cNvPr>
          <p:cNvPicPr>
            <a:picLocks noChangeAspect="1"/>
          </p:cNvPicPr>
          <p:nvPr/>
        </p:nvPicPr>
        <p:blipFill>
          <a:blip r:embed="rId2"/>
          <a:srcRect b="76013"/>
          <a:stretch/>
        </p:blipFill>
        <p:spPr>
          <a:xfrm>
            <a:off x="14844" y="747425"/>
            <a:ext cx="9144000" cy="1233775"/>
          </a:xfrm>
          <a:prstGeom prst="rect">
            <a:avLst/>
          </a:prstGeom>
        </p:spPr>
      </p:pic>
    </p:spTree>
    <p:extLst>
      <p:ext uri="{BB962C8B-B14F-4D97-AF65-F5344CB8AC3E}">
        <p14:creationId xmlns:p14="http://schemas.microsoft.com/office/powerpoint/2010/main" val="6465276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25E684-7A5D-41C2-4842-3324F01AED67}"/>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F38CD70B-5334-0C9C-D63E-F7B328815952}"/>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56</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9" name="TextBox 8">
            <a:extLst>
              <a:ext uri="{FF2B5EF4-FFF2-40B4-BE49-F238E27FC236}">
                <a16:creationId xmlns:a16="http://schemas.microsoft.com/office/drawing/2014/main" id="{847CB531-F161-652F-0F61-3B9DF4751E73}"/>
              </a:ext>
            </a:extLst>
          </p:cNvPr>
          <p:cNvSpPr txBox="1"/>
          <p:nvPr/>
        </p:nvSpPr>
        <p:spPr>
          <a:xfrm>
            <a:off x="0" y="300013"/>
            <a:ext cx="6477000" cy="6488828"/>
          </a:xfrm>
          <a:prstGeom prst="rect">
            <a:avLst/>
          </a:prstGeom>
          <a:solidFill>
            <a:schemeClr val="bg1"/>
          </a:solidFill>
        </p:spPr>
        <p:txBody>
          <a:bodyPr wrap="square">
            <a:spAutoFit/>
          </a:bodyPr>
          <a:lstStyle/>
          <a:p>
            <a:pPr marL="514350" indent="-514350">
              <a:lnSpc>
                <a:spcPct val="150000"/>
              </a:lnSpc>
              <a:buFont typeface="+mj-lt"/>
              <a:buAutoNum type="arabicPeriod" startAt="5"/>
            </a:pPr>
            <a:r>
              <a:rPr lang="en-US" sz="2800" b="1" dirty="0">
                <a:latin typeface="+mj-lt"/>
              </a:rPr>
              <a:t>Set Parameters:</a:t>
            </a:r>
          </a:p>
          <a:p>
            <a:pPr marL="457200" indent="-457200">
              <a:lnSpc>
                <a:spcPct val="150000"/>
              </a:lnSpc>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mj-lt"/>
              </a:rPr>
              <a:t>Enable Writing Attribute Names</a:t>
            </a:r>
            <a:r>
              <a:rPr kumimoji="0" lang="en-US" altLang="en-US" sz="2800" b="0" i="0" u="none" strike="noStrike" cap="none" normalizeH="0" baseline="0" dirty="0">
                <a:ln>
                  <a:noFill/>
                </a:ln>
                <a:solidFill>
                  <a:schemeClr val="tx1"/>
                </a:solidFill>
                <a:effectLst/>
                <a:latin typeface="+mj-lt"/>
              </a:rPr>
              <a:t>:</a:t>
            </a:r>
          </a:p>
          <a:p>
            <a:pPr marL="457200" indent="-457200">
              <a:lnSpc>
                <a:spcPct val="150000"/>
              </a:lnSpc>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Ensure "write attribute names" is </a:t>
            </a:r>
            <a:r>
              <a:rPr kumimoji="0" lang="en-US" altLang="en-US" sz="2800" b="1" i="0" u="none" strike="noStrike" cap="none" normalizeH="0" baseline="0" dirty="0">
                <a:ln>
                  <a:noFill/>
                </a:ln>
                <a:solidFill>
                  <a:schemeClr val="tx1"/>
                </a:solidFill>
                <a:effectLst/>
                <a:latin typeface="+mj-lt"/>
              </a:rPr>
              <a:t>checked</a:t>
            </a:r>
            <a:r>
              <a:rPr kumimoji="0" lang="en-US" altLang="en-US" sz="2800" b="0" i="0" u="none" strike="noStrike" cap="none" normalizeH="0" baseline="0" dirty="0">
                <a:ln>
                  <a:noFill/>
                </a:ln>
                <a:solidFill>
                  <a:schemeClr val="tx1"/>
                </a:solidFill>
                <a:effectLst/>
                <a:latin typeface="+mj-lt"/>
              </a:rPr>
              <a:t>.</a:t>
            </a:r>
          </a:p>
          <a:p>
            <a:pPr marL="457200" indent="-457200">
              <a:lnSpc>
                <a:spcPct val="150000"/>
              </a:lnSpc>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mj-lt"/>
              </a:rPr>
              <a:t>Avoid Extra Quotes on Text Fields</a:t>
            </a:r>
            <a:r>
              <a:rPr kumimoji="0" lang="en-US" altLang="en-US" sz="2800" b="0" i="0" u="none" strike="noStrike" cap="none" normalizeH="0" baseline="0" dirty="0">
                <a:ln>
                  <a:noFill/>
                </a:ln>
                <a:solidFill>
                  <a:schemeClr val="tx1"/>
                </a:solidFill>
                <a:effectLst/>
                <a:latin typeface="+mj-lt"/>
              </a:rPr>
              <a:t>:</a:t>
            </a:r>
          </a:p>
          <a:p>
            <a:pPr marL="457200" indent="-457200">
              <a:lnSpc>
                <a:spcPct val="150000"/>
              </a:lnSpc>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Uncheck "quote nominal values" unless necessary.</a:t>
            </a:r>
          </a:p>
          <a:p>
            <a:pPr marL="457200" indent="-457200">
              <a:lnSpc>
                <a:spcPct val="150000"/>
              </a:lnSpc>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mj-lt"/>
              </a:rPr>
              <a:t>Check Formatting of Date Attributes</a:t>
            </a:r>
            <a:r>
              <a:rPr kumimoji="0" lang="en-US" altLang="en-US" sz="2800" b="0" i="0" u="none" strike="noStrike" cap="none" normalizeH="0" baseline="0" dirty="0">
                <a:ln>
                  <a:noFill/>
                </a:ln>
                <a:solidFill>
                  <a:schemeClr val="tx1"/>
                </a:solidFill>
                <a:effectLst/>
                <a:latin typeface="+mj-lt"/>
              </a:rPr>
              <a:t>:</a:t>
            </a:r>
          </a:p>
          <a:p>
            <a:pPr marL="457200" indent="-457200">
              <a:lnSpc>
                <a:spcPct val="150000"/>
              </a:lnSpc>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Disable "format date attributes" unless you need it.</a:t>
            </a:r>
          </a:p>
        </p:txBody>
      </p:sp>
      <p:pic>
        <p:nvPicPr>
          <p:cNvPr id="3" name="Picture 2">
            <a:extLst>
              <a:ext uri="{FF2B5EF4-FFF2-40B4-BE49-F238E27FC236}">
                <a16:creationId xmlns:a16="http://schemas.microsoft.com/office/drawing/2014/main" id="{D6D7B41F-4FB2-AEBB-8198-D91F15A0360A}"/>
              </a:ext>
            </a:extLst>
          </p:cNvPr>
          <p:cNvPicPr>
            <a:picLocks noChangeAspect="1"/>
          </p:cNvPicPr>
          <p:nvPr/>
        </p:nvPicPr>
        <p:blipFill>
          <a:blip r:embed="rId2"/>
          <a:srcRect l="77500" t="2897" b="36666"/>
          <a:stretch/>
        </p:blipFill>
        <p:spPr>
          <a:xfrm>
            <a:off x="6477000" y="85206"/>
            <a:ext cx="2667000" cy="4029593"/>
          </a:xfrm>
          <a:prstGeom prst="rect">
            <a:avLst/>
          </a:prstGeom>
        </p:spPr>
      </p:pic>
    </p:spTree>
    <p:extLst>
      <p:ext uri="{BB962C8B-B14F-4D97-AF65-F5344CB8AC3E}">
        <p14:creationId xmlns:p14="http://schemas.microsoft.com/office/powerpoint/2010/main" val="8617279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8C3D99-946D-05E9-A2B3-15573FA3F94D}"/>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F28921D-5C3E-335D-04AA-AAE39EF8C825}"/>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57</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9" name="TextBox 8">
            <a:extLst>
              <a:ext uri="{FF2B5EF4-FFF2-40B4-BE49-F238E27FC236}">
                <a16:creationId xmlns:a16="http://schemas.microsoft.com/office/drawing/2014/main" id="{493F1F70-2C54-E2F0-7320-48B1480E04D2}"/>
              </a:ext>
            </a:extLst>
          </p:cNvPr>
          <p:cNvSpPr txBox="1"/>
          <p:nvPr/>
        </p:nvSpPr>
        <p:spPr>
          <a:xfrm>
            <a:off x="0" y="3431969"/>
            <a:ext cx="9144000" cy="1169551"/>
          </a:xfrm>
          <a:prstGeom prst="rect">
            <a:avLst/>
          </a:prstGeom>
          <a:solidFill>
            <a:schemeClr val="bg1"/>
          </a:solidFill>
        </p:spPr>
        <p:txBody>
          <a:bodyPr wrap="square">
            <a:spAutoFit/>
          </a:bodyPr>
          <a:lstStyle/>
          <a:p>
            <a:pPr marL="514350" indent="-514350">
              <a:lnSpc>
                <a:spcPct val="150000"/>
              </a:lnSpc>
              <a:buFont typeface="+mj-lt"/>
              <a:buAutoNum type="arabicPeriod" startAt="6"/>
            </a:pPr>
            <a:r>
              <a:rPr lang="en-US" sz="2800" b="1" dirty="0">
                <a:latin typeface="+mj-lt"/>
              </a:rPr>
              <a:t>Run the Process and Check the Saved File</a:t>
            </a:r>
            <a:endParaRPr lang="en-US" sz="2800" dirty="0">
              <a:latin typeface="+mj-lt"/>
            </a:endParaRPr>
          </a:p>
          <a:p>
            <a:pPr marL="903288"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Click on Blue Run button</a:t>
            </a:r>
          </a:p>
        </p:txBody>
      </p:sp>
      <p:pic>
        <p:nvPicPr>
          <p:cNvPr id="5" name="Picture 4">
            <a:extLst>
              <a:ext uri="{FF2B5EF4-FFF2-40B4-BE49-F238E27FC236}">
                <a16:creationId xmlns:a16="http://schemas.microsoft.com/office/drawing/2014/main" id="{546C58A2-3F48-38B8-9537-66D3E9552061}"/>
              </a:ext>
            </a:extLst>
          </p:cNvPr>
          <p:cNvPicPr>
            <a:picLocks noChangeAspect="1"/>
          </p:cNvPicPr>
          <p:nvPr/>
        </p:nvPicPr>
        <p:blipFill>
          <a:blip r:embed="rId2"/>
          <a:srcRect b="7630"/>
          <a:stretch/>
        </p:blipFill>
        <p:spPr>
          <a:xfrm>
            <a:off x="1195523" y="457200"/>
            <a:ext cx="6172200" cy="3206972"/>
          </a:xfrm>
          <a:prstGeom prst="rect">
            <a:avLst/>
          </a:prstGeom>
        </p:spPr>
      </p:pic>
    </p:spTree>
    <p:extLst>
      <p:ext uri="{BB962C8B-B14F-4D97-AF65-F5344CB8AC3E}">
        <p14:creationId xmlns:p14="http://schemas.microsoft.com/office/powerpoint/2010/main" val="429471259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309839-17C0-D7EC-79AD-8D790B6E76C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A46FE175-D5AF-69F5-D5B5-FDA3861590F0}"/>
              </a:ext>
            </a:extLst>
          </p:cNvPr>
          <p:cNvPicPr>
            <a:picLocks noChangeAspect="1"/>
          </p:cNvPicPr>
          <p:nvPr/>
        </p:nvPicPr>
        <p:blipFill>
          <a:blip r:embed="rId2"/>
          <a:srcRect l="19167" t="14444" r="35000" b="58889"/>
          <a:stretch/>
        </p:blipFill>
        <p:spPr>
          <a:xfrm>
            <a:off x="0" y="990600"/>
            <a:ext cx="7916334" cy="2590800"/>
          </a:xfrm>
          <a:prstGeom prst="rect">
            <a:avLst/>
          </a:prstGeom>
        </p:spPr>
      </p:pic>
      <p:sp>
        <p:nvSpPr>
          <p:cNvPr id="4" name="object 4">
            <a:extLst>
              <a:ext uri="{FF2B5EF4-FFF2-40B4-BE49-F238E27FC236}">
                <a16:creationId xmlns:a16="http://schemas.microsoft.com/office/drawing/2014/main" id="{06AC8EBE-7152-7976-BCEC-D2E42D9950AA}"/>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58</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9" name="TextBox 8">
            <a:extLst>
              <a:ext uri="{FF2B5EF4-FFF2-40B4-BE49-F238E27FC236}">
                <a16:creationId xmlns:a16="http://schemas.microsoft.com/office/drawing/2014/main" id="{5872B0A0-2E06-8954-414F-CF6F90EC129E}"/>
              </a:ext>
            </a:extLst>
          </p:cNvPr>
          <p:cNvSpPr txBox="1"/>
          <p:nvPr/>
        </p:nvSpPr>
        <p:spPr>
          <a:xfrm>
            <a:off x="0" y="3431969"/>
            <a:ext cx="9144000" cy="1169551"/>
          </a:xfrm>
          <a:prstGeom prst="rect">
            <a:avLst/>
          </a:prstGeom>
          <a:solidFill>
            <a:schemeClr val="bg1"/>
          </a:solidFill>
        </p:spPr>
        <p:txBody>
          <a:bodyPr wrap="square">
            <a:spAutoFit/>
          </a:bodyPr>
          <a:lstStyle/>
          <a:p>
            <a:pPr marL="514350" indent="-514350">
              <a:lnSpc>
                <a:spcPct val="150000"/>
              </a:lnSpc>
              <a:buFont typeface="+mj-lt"/>
              <a:buAutoNum type="arabicPeriod" startAt="6"/>
            </a:pPr>
            <a:r>
              <a:rPr lang="en-US" sz="2800" b="1" dirty="0">
                <a:latin typeface="+mj-lt"/>
              </a:rPr>
              <a:t>Run the Process and Check the Saved File</a:t>
            </a:r>
            <a:endParaRPr lang="en-US" sz="2800" dirty="0">
              <a:latin typeface="+mj-lt"/>
            </a:endParaRPr>
          </a:p>
          <a:p>
            <a:pPr marL="903288"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Click on Blue Run button</a:t>
            </a:r>
          </a:p>
        </p:txBody>
      </p:sp>
      <p:sp>
        <p:nvSpPr>
          <p:cNvPr id="6" name="Rectangle: Rounded Corners 5">
            <a:extLst>
              <a:ext uri="{FF2B5EF4-FFF2-40B4-BE49-F238E27FC236}">
                <a16:creationId xmlns:a16="http://schemas.microsoft.com/office/drawing/2014/main" id="{9C635FBE-E081-991C-6CCB-DA6EC75CF4A5}"/>
              </a:ext>
            </a:extLst>
          </p:cNvPr>
          <p:cNvSpPr/>
          <p:nvPr/>
        </p:nvSpPr>
        <p:spPr>
          <a:xfrm>
            <a:off x="18585" y="1476894"/>
            <a:ext cx="4553415" cy="732905"/>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262786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D126A4-2F87-25DE-32AC-3320A91451DE}"/>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87A611FC-5543-CB9A-7369-A03FE7055989}"/>
              </a:ext>
            </a:extLst>
          </p:cNvPr>
          <p:cNvSpPr txBox="1">
            <a:spLocks noGrp="1"/>
          </p:cNvSpPr>
          <p:nvPr>
            <p:ph type="sldNum" sz="quarter" idx="7"/>
          </p:nvPr>
        </p:nvSpPr>
        <p:spPr>
          <a:prstGeom prst="rect">
            <a:avLst/>
          </a:prstGeom>
        </p:spPr>
        <p:txBody>
          <a:bodyPr vert="horz" wrap="square" lIns="0" tIns="635" rIns="0" bIns="0" rtlCol="0">
            <a:spAutoFit/>
          </a:bodyPr>
          <a:lstStyle/>
          <a:p>
            <a:pPr marL="38100" marR="0" lvl="0" indent="0" defTabSz="914400" eaLnBrk="1" fontAlgn="auto" latinLnBrk="0" hangingPunct="1">
              <a:lnSpc>
                <a:spcPct val="100000"/>
              </a:lnSpc>
              <a:spcBef>
                <a:spcPts val="5"/>
              </a:spcBef>
              <a:spcAft>
                <a:spcPts val="0"/>
              </a:spcAft>
              <a:buClrTx/>
              <a:buSzTx/>
              <a:buFontTx/>
              <a:buNone/>
              <a:tabLst/>
              <a:defRPr/>
            </a:pPr>
            <a:fld id="{81D60167-4931-47E6-BA6A-407CBD079E47}" type="slidenum">
              <a:rPr kumimoji="0" sz="1000" b="0" i="0" u="none" strike="noStrike" kern="0" cap="none" spc="0" normalizeH="0" baseline="0" noProof="0" dirty="0">
                <a:ln>
                  <a:noFill/>
                </a:ln>
                <a:solidFill>
                  <a:srgbClr val="3D3935"/>
                </a:solidFill>
                <a:effectLst/>
                <a:uLnTx/>
                <a:uFillTx/>
                <a:latin typeface="Arial"/>
                <a:cs typeface="Arial"/>
              </a:rPr>
              <a:pPr marL="38100" marR="0" lvl="0" indent="0" defTabSz="914400" eaLnBrk="1" fontAlgn="auto" latinLnBrk="0" hangingPunct="1">
                <a:lnSpc>
                  <a:spcPct val="100000"/>
                </a:lnSpc>
                <a:spcBef>
                  <a:spcPts val="5"/>
                </a:spcBef>
                <a:spcAft>
                  <a:spcPts val="0"/>
                </a:spcAft>
                <a:buClrTx/>
                <a:buSzTx/>
                <a:buFontTx/>
                <a:buNone/>
                <a:tabLst/>
                <a:defRPr/>
              </a:pPr>
              <a:t>59</a:t>
            </a:fld>
            <a:r>
              <a:rPr kumimoji="0" sz="1000" b="0" i="0" u="none" strike="noStrike" kern="0" cap="none" spc="23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40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Faculty</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of</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and</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Law</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Peter</a:t>
            </a:r>
            <a:r>
              <a:rPr kumimoji="0" sz="1000" b="0" i="0" u="none" strike="noStrike" kern="0" cap="none" spc="-1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Faber</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10" normalizeH="0" baseline="0" noProof="0" dirty="0">
                <a:ln>
                  <a:noFill/>
                </a:ln>
                <a:solidFill>
                  <a:srgbClr val="3D3935"/>
                </a:solidFill>
                <a:effectLst/>
                <a:uLnTx/>
                <a:uFillTx/>
                <a:latin typeface="Arial"/>
                <a:cs typeface="Arial"/>
              </a:rPr>
              <a:t>School</a:t>
            </a:r>
          </a:p>
        </p:txBody>
      </p:sp>
      <p:pic>
        <p:nvPicPr>
          <p:cNvPr id="6" name="Picture 5">
            <a:extLst>
              <a:ext uri="{FF2B5EF4-FFF2-40B4-BE49-F238E27FC236}">
                <a16:creationId xmlns:a16="http://schemas.microsoft.com/office/drawing/2014/main" id="{DF24461D-69BA-A1EC-820C-EA0FA87A9A3C}"/>
              </a:ext>
            </a:extLst>
          </p:cNvPr>
          <p:cNvPicPr>
            <a:picLocks noChangeAspect="1"/>
          </p:cNvPicPr>
          <p:nvPr/>
        </p:nvPicPr>
        <p:blipFill>
          <a:blip r:embed="rId2"/>
          <a:srcRect r="27500" b="29259"/>
          <a:stretch/>
        </p:blipFill>
        <p:spPr>
          <a:xfrm>
            <a:off x="1257300" y="0"/>
            <a:ext cx="6629400" cy="3638550"/>
          </a:xfrm>
          <a:prstGeom prst="rect">
            <a:avLst/>
          </a:prstGeom>
        </p:spPr>
      </p:pic>
      <p:sp>
        <p:nvSpPr>
          <p:cNvPr id="7" name="Rectangle: Rounded Corners 6">
            <a:extLst>
              <a:ext uri="{FF2B5EF4-FFF2-40B4-BE49-F238E27FC236}">
                <a16:creationId xmlns:a16="http://schemas.microsoft.com/office/drawing/2014/main" id="{3BE3C979-9ACA-54B5-6FBF-A7CEA4047E20}"/>
              </a:ext>
            </a:extLst>
          </p:cNvPr>
          <p:cNvSpPr/>
          <p:nvPr/>
        </p:nvSpPr>
        <p:spPr>
          <a:xfrm>
            <a:off x="1257300" y="2209800"/>
            <a:ext cx="1409700" cy="762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
        <p:nvSpPr>
          <p:cNvPr id="9" name="Rectangle 1">
            <a:extLst>
              <a:ext uri="{FF2B5EF4-FFF2-40B4-BE49-F238E27FC236}">
                <a16:creationId xmlns:a16="http://schemas.microsoft.com/office/drawing/2014/main" id="{154C857D-74B8-7350-6745-746260C9BE4E}"/>
              </a:ext>
            </a:extLst>
          </p:cNvPr>
          <p:cNvSpPr>
            <a:spLocks noChangeArrowheads="1"/>
          </p:cNvSpPr>
          <p:nvPr/>
        </p:nvSpPr>
        <p:spPr bwMode="auto">
          <a:xfrm>
            <a:off x="16823" y="4336581"/>
            <a:ext cx="9144000" cy="2446824"/>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1" i="0" u="none" strike="noStrike" kern="0" cap="none" spc="0" normalizeH="0" baseline="0" noProof="0" dirty="0">
                <a:ln>
                  <a:noFill/>
                </a:ln>
                <a:solidFill>
                  <a:sysClr val="windowText" lastClr="000000"/>
                </a:solidFill>
                <a:effectLst/>
                <a:uLnTx/>
                <a:uFillTx/>
                <a:latin typeface="Calibri"/>
              </a:rPr>
              <a:t>Locate the “Statistics” Operator</a:t>
            </a:r>
            <a:endParaRPr kumimoji="0" lang="en-US" altLang="en-US" sz="2500" b="1" i="0" u="none" strike="noStrike" kern="0" cap="none" spc="0" normalizeH="0" baseline="0" noProof="0" dirty="0">
              <a:ln>
                <a:noFill/>
              </a:ln>
              <a:solidFill>
                <a:prstClr val="black"/>
              </a:solidFill>
              <a:effectLst/>
              <a:uLnTx/>
              <a:uFillTx/>
              <a:latin typeface="Calibri"/>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defRPr/>
            </a:pPr>
            <a:r>
              <a:rPr kumimoji="0" lang="en-US" altLang="en-US" sz="2500" b="0" i="0" u="none" strike="noStrike" kern="0" cap="none" spc="0" normalizeH="0" baseline="0" noProof="0" dirty="0">
                <a:ln>
                  <a:noFill/>
                </a:ln>
                <a:solidFill>
                  <a:prstClr val="black"/>
                </a:solidFill>
                <a:effectLst/>
                <a:uLnTx/>
                <a:uFillTx/>
                <a:latin typeface="Calibri"/>
              </a:rPr>
              <a:t>In the </a:t>
            </a:r>
            <a:r>
              <a:rPr kumimoji="0" lang="en-US" altLang="en-US" sz="2500" b="1" i="0" u="none" strike="noStrike" kern="0" cap="none" spc="0" normalizeH="0" baseline="0" noProof="0" dirty="0">
                <a:ln>
                  <a:noFill/>
                </a:ln>
                <a:solidFill>
                  <a:prstClr val="black"/>
                </a:solidFill>
                <a:effectLst/>
                <a:uLnTx/>
                <a:uFillTx/>
                <a:latin typeface="Calibri"/>
              </a:rPr>
              <a:t>Operators</a:t>
            </a:r>
            <a:r>
              <a:rPr kumimoji="0" lang="en-US" altLang="en-US" sz="2500" b="0" i="0" u="none" strike="noStrike" kern="0" cap="none" spc="0" normalizeH="0" baseline="0" noProof="0" dirty="0">
                <a:ln>
                  <a:noFill/>
                </a:ln>
                <a:solidFill>
                  <a:prstClr val="black"/>
                </a:solidFill>
                <a:effectLst/>
                <a:uLnTx/>
                <a:uFillTx/>
                <a:latin typeface="Calibri"/>
              </a:rPr>
              <a:t> panel (left side), use the </a:t>
            </a:r>
            <a:r>
              <a:rPr kumimoji="0" lang="en-US" altLang="en-US" sz="2500" b="1" i="0" u="none" strike="noStrike" kern="0" cap="none" spc="0" normalizeH="0" baseline="0" noProof="0" dirty="0">
                <a:ln>
                  <a:noFill/>
                </a:ln>
                <a:solidFill>
                  <a:prstClr val="black"/>
                </a:solidFill>
                <a:effectLst/>
                <a:uLnTx/>
                <a:uFillTx/>
                <a:latin typeface="Calibri"/>
              </a:rPr>
              <a:t>search bar</a:t>
            </a:r>
            <a:r>
              <a:rPr kumimoji="0" lang="en-US" altLang="en-US" sz="2500" b="0" i="0" u="none" strike="noStrike" kern="0" cap="none" spc="0" normalizeH="0" baseline="0" noProof="0" dirty="0">
                <a:ln>
                  <a:noFill/>
                </a:ln>
                <a:solidFill>
                  <a:prstClr val="black"/>
                </a:solidFill>
                <a:effectLst/>
                <a:uLnTx/>
                <a:uFillTx/>
                <a:latin typeface="Calibri"/>
              </a:rPr>
              <a:t> and type "Statistics".</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defRPr/>
            </a:pPr>
            <a:r>
              <a:rPr kumimoji="0" lang="en-US" altLang="en-US" sz="2500" b="0" i="0" u="none" strike="noStrike" kern="0" cap="none" spc="0" normalizeH="0" baseline="0" noProof="0" dirty="0">
                <a:ln>
                  <a:noFill/>
                </a:ln>
                <a:solidFill>
                  <a:prstClr val="black"/>
                </a:solidFill>
                <a:effectLst/>
                <a:uLnTx/>
                <a:uFillTx/>
                <a:latin typeface="Calibri"/>
              </a:rPr>
              <a:t>Under the </a:t>
            </a:r>
            <a:r>
              <a:rPr kumimoji="0" lang="en-US" altLang="en-US" sz="2500" b="1" i="0" u="none" strike="noStrike" kern="0" cap="none" spc="0" normalizeH="0" baseline="0" noProof="0" dirty="0">
                <a:ln>
                  <a:noFill/>
                </a:ln>
                <a:solidFill>
                  <a:prstClr val="black"/>
                </a:solidFill>
                <a:effectLst/>
                <a:uLnTx/>
                <a:uFillTx/>
                <a:latin typeface="Calibri"/>
              </a:rPr>
              <a:t>Cleansing</a:t>
            </a:r>
            <a:r>
              <a:rPr kumimoji="0" lang="en-US" altLang="en-US" sz="2500" b="0" i="0" u="none" strike="noStrike" kern="0" cap="none" spc="0" normalizeH="0" baseline="0" noProof="0" dirty="0">
                <a:ln>
                  <a:noFill/>
                </a:ln>
                <a:solidFill>
                  <a:prstClr val="black"/>
                </a:solidFill>
                <a:effectLst/>
                <a:uLnTx/>
                <a:uFillTx/>
                <a:latin typeface="Calibri"/>
              </a:rPr>
              <a:t> category, locate the </a:t>
            </a:r>
            <a:r>
              <a:rPr kumimoji="0" lang="en-US" altLang="en-US" sz="2500" b="1" i="0" u="none" strike="noStrike" kern="0" cap="none" spc="0" normalizeH="0" baseline="0" noProof="0" dirty="0">
                <a:ln>
                  <a:noFill/>
                </a:ln>
                <a:solidFill>
                  <a:prstClr val="black"/>
                </a:solidFill>
                <a:effectLst/>
                <a:uLnTx/>
                <a:uFillTx/>
                <a:latin typeface="Calibri"/>
              </a:rPr>
              <a:t>Statistics</a:t>
            </a:r>
            <a:r>
              <a:rPr kumimoji="0" lang="en-US" altLang="en-US" sz="2500" b="0" i="0" u="none" strike="noStrike" kern="0" cap="none" spc="0" normalizeH="0" baseline="0" noProof="0" dirty="0">
                <a:ln>
                  <a:noFill/>
                </a:ln>
                <a:solidFill>
                  <a:prstClr val="black"/>
                </a:solidFill>
                <a:effectLst/>
                <a:uLnTx/>
                <a:uFillTx/>
                <a:latin typeface="Calibri"/>
              </a:rPr>
              <a:t> operator.</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defRPr/>
            </a:pPr>
            <a:r>
              <a:rPr kumimoji="0" lang="en-US" altLang="en-US" sz="2500" b="0" i="0" u="none" strike="noStrike" kern="0" cap="none" spc="0" normalizeH="0" baseline="0" noProof="0" dirty="0">
                <a:ln>
                  <a:noFill/>
                </a:ln>
                <a:solidFill>
                  <a:prstClr val="black"/>
                </a:solidFill>
                <a:effectLst/>
                <a:uLnTx/>
                <a:uFillTx/>
                <a:latin typeface="Calibri"/>
              </a:rPr>
              <a:t>Drag and drop the </a:t>
            </a:r>
            <a:r>
              <a:rPr kumimoji="0" lang="en-US" altLang="en-US" sz="2500" b="1" i="0" u="none" strike="noStrike" kern="0" cap="none" spc="0" normalizeH="0" baseline="0" noProof="0" dirty="0">
                <a:ln>
                  <a:noFill/>
                </a:ln>
                <a:solidFill>
                  <a:prstClr val="black"/>
                </a:solidFill>
                <a:effectLst/>
                <a:uLnTx/>
                <a:uFillTx/>
                <a:latin typeface="Calibri"/>
              </a:rPr>
              <a:t>Statistics</a:t>
            </a:r>
            <a:r>
              <a:rPr kumimoji="0" lang="en-US" altLang="en-US" sz="2500" b="0" i="0" u="none" strike="noStrike" kern="0" cap="none" spc="0" normalizeH="0" baseline="0" noProof="0" dirty="0">
                <a:ln>
                  <a:noFill/>
                </a:ln>
                <a:solidFill>
                  <a:prstClr val="black"/>
                </a:solidFill>
                <a:effectLst/>
                <a:uLnTx/>
                <a:uFillTx/>
                <a:latin typeface="Calibri"/>
              </a:rPr>
              <a:t> operator into the </a:t>
            </a:r>
            <a:r>
              <a:rPr kumimoji="0" lang="en-US" altLang="en-US" sz="2500" b="1" i="0" u="none" strike="noStrike" kern="0" cap="none" spc="0" normalizeH="0" baseline="0" noProof="0" dirty="0">
                <a:ln>
                  <a:noFill/>
                </a:ln>
                <a:solidFill>
                  <a:prstClr val="black"/>
                </a:solidFill>
                <a:effectLst/>
                <a:uLnTx/>
                <a:uFillTx/>
                <a:latin typeface="Calibri"/>
              </a:rPr>
              <a:t>Process</a:t>
            </a:r>
            <a:r>
              <a:rPr kumimoji="0" lang="en-US" altLang="en-US" sz="2500" b="0" i="0" u="none" strike="noStrike" kern="0" cap="none" spc="0" normalizeH="0" baseline="0" noProof="0" dirty="0">
                <a:ln>
                  <a:noFill/>
                </a:ln>
                <a:solidFill>
                  <a:prstClr val="black"/>
                </a:solidFill>
                <a:effectLst/>
                <a:uLnTx/>
                <a:uFillTx/>
                <a:latin typeface="Calibri"/>
              </a:rPr>
              <a:t> workspace.</a:t>
            </a:r>
          </a:p>
        </p:txBody>
      </p:sp>
      <p:sp>
        <p:nvSpPr>
          <p:cNvPr id="2" name="TextBox 1">
            <a:extLst>
              <a:ext uri="{FF2B5EF4-FFF2-40B4-BE49-F238E27FC236}">
                <a16:creationId xmlns:a16="http://schemas.microsoft.com/office/drawing/2014/main" id="{BE6B4D34-CDAB-12BD-6371-8A5C82285468}"/>
              </a:ext>
            </a:extLst>
          </p:cNvPr>
          <p:cNvSpPr txBox="1"/>
          <p:nvPr/>
        </p:nvSpPr>
        <p:spPr>
          <a:xfrm>
            <a:off x="16823" y="3429000"/>
            <a:ext cx="9175668" cy="954107"/>
          </a:xfrm>
          <a:prstGeom prst="rect">
            <a:avLst/>
          </a:prstGeom>
          <a:solidFill>
            <a:schemeClr val="bg1"/>
          </a:solidFill>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ysClr val="windowText" lastClr="000000"/>
                </a:solidFill>
                <a:effectLst/>
                <a:uLnTx/>
                <a:uFillTx/>
                <a:latin typeface="Calibri"/>
              </a:rPr>
              <a:t>Step 8) Generate Summary Statistics to Verify Data Correctness</a:t>
            </a:r>
            <a:endParaRPr kumimoji="0" lang="en-US" sz="2800" b="0" i="0" u="none" strike="noStrike" kern="0" cap="none" spc="0" normalizeH="0" baseline="0" noProof="0" dirty="0">
              <a:ln>
                <a:noFill/>
              </a:ln>
              <a:solidFill>
                <a:sysClr val="windowText" lastClr="000000"/>
              </a:solidFill>
              <a:effectLst/>
              <a:uLnTx/>
              <a:uFillTx/>
              <a:latin typeface="Calibri"/>
            </a:endParaRPr>
          </a:p>
        </p:txBody>
      </p:sp>
    </p:spTree>
    <p:extLst>
      <p:ext uri="{BB962C8B-B14F-4D97-AF65-F5344CB8AC3E}">
        <p14:creationId xmlns:p14="http://schemas.microsoft.com/office/powerpoint/2010/main" val="1741216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EB0249-2B45-997E-1DBA-B23FC70BDC2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0911A8C8-ABF9-7B00-204F-F11D96CEF3B3}"/>
              </a:ext>
            </a:extLst>
          </p:cNvPr>
          <p:cNvSpPr txBox="1">
            <a:spLocks noGrp="1"/>
          </p:cNvSpPr>
          <p:nvPr>
            <p:ph type="ctrTitle"/>
          </p:nvPr>
        </p:nvSpPr>
        <p:spPr>
          <a:xfrm>
            <a:off x="457200" y="0"/>
            <a:ext cx="6262205" cy="905376"/>
          </a:xfrm>
          <a:prstGeom prst="rect">
            <a:avLst/>
          </a:prstGeom>
        </p:spPr>
        <p:txBody>
          <a:bodyPr vert="horz" wrap="square" lIns="0" tIns="12700" rIns="0" bIns="0" rtlCol="0">
            <a:spAutoFit/>
          </a:bodyPr>
          <a:lstStyle/>
          <a:p>
            <a:pPr marL="12700">
              <a:lnSpc>
                <a:spcPct val="100000"/>
              </a:lnSpc>
              <a:spcBef>
                <a:spcPts val="100"/>
              </a:spcBef>
            </a:pPr>
            <a:r>
              <a:rPr lang="en-US" dirty="0"/>
              <a:t>Understanding Data Scrubbing: Fixing Errors in Data</a:t>
            </a:r>
            <a:endParaRPr spc="-10" dirty="0"/>
          </a:p>
        </p:txBody>
      </p:sp>
      <p:sp>
        <p:nvSpPr>
          <p:cNvPr id="4" name="object 4">
            <a:extLst>
              <a:ext uri="{FF2B5EF4-FFF2-40B4-BE49-F238E27FC236}">
                <a16:creationId xmlns:a16="http://schemas.microsoft.com/office/drawing/2014/main" id="{F43256A7-C959-CB8E-0427-8FF59FE224FC}"/>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6</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a:extLst>
              <a:ext uri="{FF2B5EF4-FFF2-40B4-BE49-F238E27FC236}">
                <a16:creationId xmlns:a16="http://schemas.microsoft.com/office/drawing/2014/main" id="{A3CC2B4C-3513-9F57-D248-D75D4BC7C94B}"/>
              </a:ext>
            </a:extLst>
          </p:cNvPr>
          <p:cNvSpPr txBox="1"/>
          <p:nvPr/>
        </p:nvSpPr>
        <p:spPr>
          <a:xfrm>
            <a:off x="0" y="904386"/>
            <a:ext cx="9143999" cy="5759782"/>
          </a:xfrm>
          <a:prstGeom prst="rect">
            <a:avLst/>
          </a:prstGeom>
          <a:solidFill>
            <a:schemeClr val="bg1"/>
          </a:solidFill>
        </p:spPr>
        <p:txBody>
          <a:bodyPr vert="horz" wrap="square" lIns="0" tIns="9525" rIns="0" bIns="0" rtlCol="0">
            <a:spAutoFit/>
          </a:bodyPr>
          <a:lstStyle/>
          <a:p>
            <a:pPr>
              <a:lnSpc>
                <a:spcPct val="150000"/>
              </a:lnSpc>
            </a:pPr>
            <a:r>
              <a:rPr lang="en-US" sz="2800" b="1" dirty="0">
                <a:latin typeface="+mj-lt"/>
              </a:rPr>
              <a:t>How to Handle Missing Data?</a:t>
            </a:r>
          </a:p>
          <a:p>
            <a:pPr>
              <a:lnSpc>
                <a:spcPct val="150000"/>
              </a:lnSpc>
            </a:pPr>
            <a:r>
              <a:rPr lang="en-US" sz="2800" dirty="0">
                <a:latin typeface="+mj-lt"/>
              </a:rPr>
              <a:t>Sometimes, we can replace missing values using </a:t>
            </a:r>
            <a:r>
              <a:rPr lang="en-US" sz="2800" b="1" dirty="0">
                <a:latin typeface="+mj-lt"/>
              </a:rPr>
              <a:t>Measures of Central Tendency</a:t>
            </a:r>
            <a:r>
              <a:rPr lang="en-US" sz="2800" dirty="0">
                <a:latin typeface="+mj-lt"/>
              </a:rPr>
              <a:t>, which help find typical values in the data:</a:t>
            </a:r>
          </a:p>
          <a:p>
            <a:pPr marL="457200" indent="-457200">
              <a:lnSpc>
                <a:spcPct val="150000"/>
              </a:lnSpc>
              <a:buFont typeface="Arial" panose="020B0604020202020204" pitchFamily="34" charset="0"/>
              <a:buChar char="•"/>
            </a:pPr>
            <a:r>
              <a:rPr lang="en-US" sz="2800" b="1" dirty="0">
                <a:latin typeface="+mj-lt"/>
              </a:rPr>
              <a:t>Mean</a:t>
            </a:r>
            <a:r>
              <a:rPr lang="en-US" sz="2800" dirty="0">
                <a:latin typeface="+mj-lt"/>
              </a:rPr>
              <a:t> – The average of all values</a:t>
            </a:r>
          </a:p>
          <a:p>
            <a:pPr marL="457200" indent="-457200">
              <a:lnSpc>
                <a:spcPct val="150000"/>
              </a:lnSpc>
              <a:buFont typeface="Arial" panose="020B0604020202020204" pitchFamily="34" charset="0"/>
              <a:buChar char="•"/>
            </a:pPr>
            <a:r>
              <a:rPr lang="en-US" sz="2800" b="1" dirty="0">
                <a:latin typeface="+mj-lt"/>
              </a:rPr>
              <a:t>Median</a:t>
            </a:r>
            <a:r>
              <a:rPr lang="en-US" sz="2800" dirty="0">
                <a:latin typeface="+mj-lt"/>
              </a:rPr>
              <a:t> – The middle value in a sorted list</a:t>
            </a:r>
          </a:p>
          <a:p>
            <a:pPr marL="457200" indent="-457200">
              <a:lnSpc>
                <a:spcPct val="150000"/>
              </a:lnSpc>
              <a:buFont typeface="Arial" panose="020B0604020202020204" pitchFamily="34" charset="0"/>
              <a:buChar char="•"/>
            </a:pPr>
            <a:r>
              <a:rPr lang="en-US" sz="2800" b="1" dirty="0">
                <a:latin typeface="+mj-lt"/>
              </a:rPr>
              <a:t>Mode</a:t>
            </a:r>
            <a:r>
              <a:rPr lang="en-US" sz="2800" dirty="0">
                <a:latin typeface="+mj-lt"/>
              </a:rPr>
              <a:t> – The most common value</a:t>
            </a:r>
          </a:p>
          <a:p>
            <a:pPr>
              <a:lnSpc>
                <a:spcPct val="150000"/>
              </a:lnSpc>
            </a:pPr>
            <a:r>
              <a:rPr lang="en-US" sz="2800" dirty="0">
                <a:latin typeface="+mj-lt"/>
              </a:rPr>
              <a:t>When replacing missing or inconsistent data, we should always use </a:t>
            </a:r>
            <a:r>
              <a:rPr lang="en-US" sz="2800" b="1" dirty="0">
                <a:latin typeface="+mj-lt"/>
              </a:rPr>
              <a:t>logic, common sense, and transparency</a:t>
            </a:r>
            <a:r>
              <a:rPr lang="en-US" sz="2800" dirty="0">
                <a:latin typeface="+mj-lt"/>
              </a:rPr>
              <a:t> to avoid introducing errors.</a:t>
            </a:r>
          </a:p>
        </p:txBody>
      </p:sp>
    </p:spTree>
    <p:extLst>
      <p:ext uri="{BB962C8B-B14F-4D97-AF65-F5344CB8AC3E}">
        <p14:creationId xmlns:p14="http://schemas.microsoft.com/office/powerpoint/2010/main" val="41238785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2C83A3-B4B1-D2AE-3B87-B2CFC08D754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1129B478-2BC1-347B-B59B-8EEC79164DB0}"/>
              </a:ext>
            </a:extLst>
          </p:cNvPr>
          <p:cNvPicPr>
            <a:picLocks noChangeAspect="1"/>
          </p:cNvPicPr>
          <p:nvPr/>
        </p:nvPicPr>
        <p:blipFill>
          <a:blip r:embed="rId2"/>
          <a:srcRect l="21667" t="24815" r="21667" b="50000"/>
          <a:stretch/>
        </p:blipFill>
        <p:spPr>
          <a:xfrm>
            <a:off x="161875" y="833122"/>
            <a:ext cx="8239496" cy="2059874"/>
          </a:xfrm>
          <a:prstGeom prst="rect">
            <a:avLst/>
          </a:prstGeom>
        </p:spPr>
      </p:pic>
      <p:sp>
        <p:nvSpPr>
          <p:cNvPr id="4" name="object 4">
            <a:extLst>
              <a:ext uri="{FF2B5EF4-FFF2-40B4-BE49-F238E27FC236}">
                <a16:creationId xmlns:a16="http://schemas.microsoft.com/office/drawing/2014/main" id="{B62CC551-CC2D-ADB6-7119-EE804029F537}"/>
              </a:ext>
            </a:extLst>
          </p:cNvPr>
          <p:cNvSpPr txBox="1">
            <a:spLocks noGrp="1"/>
          </p:cNvSpPr>
          <p:nvPr>
            <p:ph type="sldNum" sz="quarter" idx="7"/>
          </p:nvPr>
        </p:nvSpPr>
        <p:spPr>
          <a:prstGeom prst="rect">
            <a:avLst/>
          </a:prstGeom>
        </p:spPr>
        <p:txBody>
          <a:bodyPr vert="horz" wrap="square" lIns="0" tIns="635" rIns="0" bIns="0" rtlCol="0">
            <a:spAutoFit/>
          </a:bodyPr>
          <a:lstStyle/>
          <a:p>
            <a:pPr marL="38100" marR="0" lvl="0" indent="0" defTabSz="914400" eaLnBrk="1" fontAlgn="auto" latinLnBrk="0" hangingPunct="1">
              <a:lnSpc>
                <a:spcPct val="100000"/>
              </a:lnSpc>
              <a:spcBef>
                <a:spcPts val="5"/>
              </a:spcBef>
              <a:spcAft>
                <a:spcPts val="0"/>
              </a:spcAft>
              <a:buClrTx/>
              <a:buSzTx/>
              <a:buFontTx/>
              <a:buNone/>
              <a:tabLst/>
              <a:defRPr/>
            </a:pPr>
            <a:fld id="{81D60167-4931-47E6-BA6A-407CBD079E47}" type="slidenum">
              <a:rPr kumimoji="0" sz="1000" b="0" i="0" u="none" strike="noStrike" kern="0" cap="none" spc="0" normalizeH="0" baseline="0" noProof="0" dirty="0">
                <a:ln>
                  <a:noFill/>
                </a:ln>
                <a:solidFill>
                  <a:srgbClr val="3D3935"/>
                </a:solidFill>
                <a:effectLst/>
                <a:uLnTx/>
                <a:uFillTx/>
                <a:latin typeface="Arial"/>
                <a:cs typeface="Arial"/>
              </a:rPr>
              <a:pPr marL="38100" marR="0" lvl="0" indent="0" defTabSz="914400" eaLnBrk="1" fontAlgn="auto" latinLnBrk="0" hangingPunct="1">
                <a:lnSpc>
                  <a:spcPct val="100000"/>
                </a:lnSpc>
                <a:spcBef>
                  <a:spcPts val="5"/>
                </a:spcBef>
                <a:spcAft>
                  <a:spcPts val="0"/>
                </a:spcAft>
                <a:buClrTx/>
                <a:buSzTx/>
                <a:buFontTx/>
                <a:buNone/>
                <a:tabLst/>
                <a:defRPr/>
              </a:pPr>
              <a:t>60</a:t>
            </a:fld>
            <a:r>
              <a:rPr kumimoji="0" sz="1000" b="0" i="0" u="none" strike="noStrike" kern="0" cap="none" spc="23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40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Faculty</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of</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and</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Law</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Peter</a:t>
            </a:r>
            <a:r>
              <a:rPr kumimoji="0" sz="1000" b="0" i="0" u="none" strike="noStrike" kern="0" cap="none" spc="-1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Faber</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10" normalizeH="0" baseline="0" noProof="0" dirty="0">
                <a:ln>
                  <a:noFill/>
                </a:ln>
                <a:solidFill>
                  <a:srgbClr val="3D3935"/>
                </a:solidFill>
                <a:effectLst/>
                <a:uLnTx/>
                <a:uFillTx/>
                <a:latin typeface="Arial"/>
                <a:cs typeface="Arial"/>
              </a:rPr>
              <a:t>School</a:t>
            </a:r>
          </a:p>
        </p:txBody>
      </p:sp>
      <p:sp>
        <p:nvSpPr>
          <p:cNvPr id="9" name="Rectangle 1">
            <a:extLst>
              <a:ext uri="{FF2B5EF4-FFF2-40B4-BE49-F238E27FC236}">
                <a16:creationId xmlns:a16="http://schemas.microsoft.com/office/drawing/2014/main" id="{432DD130-3CA1-A57A-8127-17FCCEA54B82}"/>
              </a:ext>
            </a:extLst>
          </p:cNvPr>
          <p:cNvSpPr>
            <a:spLocks noChangeArrowheads="1"/>
          </p:cNvSpPr>
          <p:nvPr/>
        </p:nvSpPr>
        <p:spPr bwMode="auto">
          <a:xfrm>
            <a:off x="-9896" y="3666513"/>
            <a:ext cx="914400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ysClr val="windowText" lastClr="000000"/>
                </a:solidFill>
                <a:effectLst/>
                <a:uLnTx/>
                <a:uFillTx/>
                <a:latin typeface="Calibri"/>
              </a:rPr>
              <a:t>Connect the Statistics Operator</a:t>
            </a:r>
          </a:p>
          <a:p>
            <a:pPr marL="514350" marR="0" lvl="0" indent="-514350" defTabSz="914400" eaLnBrk="1" fontAlgn="auto" latinLnBrk="0" hangingPunct="1">
              <a:lnSpc>
                <a:spcPct val="100000"/>
              </a:lnSpc>
              <a:spcBef>
                <a:spcPts val="0"/>
              </a:spcBef>
              <a:spcAft>
                <a:spcPts val="0"/>
              </a:spcAft>
              <a:buClrTx/>
              <a:buSzTx/>
              <a:buFont typeface="+mj-lt"/>
              <a:buAutoNum type="arabicPeriod"/>
              <a:tabLst/>
              <a:defRPr/>
            </a:pPr>
            <a:r>
              <a:rPr kumimoji="0" lang="en-US" sz="2800" b="1" i="0" u="none" strike="noStrike" kern="0" cap="none" spc="0" normalizeH="0" baseline="0" noProof="0" dirty="0">
                <a:ln>
                  <a:noFill/>
                </a:ln>
                <a:solidFill>
                  <a:sysClr val="windowText" lastClr="000000"/>
                </a:solidFill>
                <a:effectLst/>
                <a:uLnTx/>
                <a:uFillTx/>
                <a:latin typeface="Calibri"/>
              </a:rPr>
              <a:t>Disconnect the Write CSV</a:t>
            </a:r>
            <a:r>
              <a:rPr kumimoji="0" lang="en-US" sz="2800" b="0" i="0" u="none" strike="noStrike" kern="0" cap="none" spc="0" normalizeH="0" baseline="0" noProof="0" dirty="0">
                <a:ln>
                  <a:noFill/>
                </a:ln>
                <a:solidFill>
                  <a:sysClr val="windowText" lastClr="000000"/>
                </a:solidFill>
                <a:effectLst/>
                <a:uLnTx/>
                <a:uFillTx/>
                <a:latin typeface="Calibri"/>
              </a:rPr>
              <a:t> temporarily.</a:t>
            </a:r>
          </a:p>
          <a:p>
            <a:pPr marL="514350" marR="0" lvl="0" indent="-514350" defTabSz="914400" eaLnBrk="1" fontAlgn="auto" latinLnBrk="0" hangingPunct="1">
              <a:lnSpc>
                <a:spcPct val="100000"/>
              </a:lnSpc>
              <a:spcBef>
                <a:spcPts val="0"/>
              </a:spcBef>
              <a:spcAft>
                <a:spcPts val="0"/>
              </a:spcAft>
              <a:buClrTx/>
              <a:buSzTx/>
              <a:buFont typeface="+mj-lt"/>
              <a:buAutoNum type="arabicPeriod"/>
              <a:tabLst/>
              <a:defRPr/>
            </a:pPr>
            <a:r>
              <a:rPr kumimoji="0" lang="en-US" sz="2800" b="0" i="0" u="none" strike="noStrike" kern="0" cap="none" spc="0" normalizeH="0" baseline="0" noProof="0" dirty="0">
                <a:ln>
                  <a:noFill/>
                </a:ln>
                <a:solidFill>
                  <a:sysClr val="windowText" lastClr="000000"/>
                </a:solidFill>
                <a:effectLst/>
                <a:uLnTx/>
                <a:uFillTx/>
                <a:latin typeface="Calibri"/>
              </a:rPr>
              <a:t>Connect the </a:t>
            </a:r>
            <a:r>
              <a:rPr kumimoji="0" lang="en-US" sz="2800" b="1" i="0" u="none" strike="noStrike" kern="0" cap="none" spc="0" normalizeH="0" baseline="0" noProof="0" dirty="0">
                <a:ln>
                  <a:noFill/>
                </a:ln>
                <a:solidFill>
                  <a:sysClr val="windowText" lastClr="000000"/>
                </a:solidFill>
                <a:effectLst/>
                <a:uLnTx/>
                <a:uFillTx/>
                <a:latin typeface="Calibri"/>
              </a:rPr>
              <a:t>output (</a:t>
            </a:r>
            <a:r>
              <a:rPr kumimoji="0" lang="en-US" sz="2800" b="1" i="0" u="none" strike="noStrike" kern="0" cap="none" spc="0" normalizeH="0" baseline="0" noProof="0" dirty="0" err="1">
                <a:ln>
                  <a:noFill/>
                </a:ln>
                <a:solidFill>
                  <a:sysClr val="windowText" lastClr="000000"/>
                </a:solidFill>
                <a:effectLst/>
                <a:uLnTx/>
                <a:uFillTx/>
                <a:latin typeface="Calibri"/>
              </a:rPr>
              <a:t>exa</a:t>
            </a:r>
            <a:r>
              <a:rPr kumimoji="0" lang="en-US" sz="2800" b="1" i="0" u="none" strike="noStrike" kern="0" cap="none" spc="0" normalizeH="0" baseline="0" noProof="0" dirty="0">
                <a:ln>
                  <a:noFill/>
                </a:ln>
                <a:solidFill>
                  <a:sysClr val="windowText" lastClr="000000"/>
                </a:solidFill>
                <a:effectLst/>
                <a:uLnTx/>
                <a:uFillTx/>
                <a:latin typeface="Calibri"/>
              </a:rPr>
              <a:t>)</a:t>
            </a:r>
            <a:r>
              <a:rPr kumimoji="0" lang="en-US" sz="2800" b="0" i="0" u="none" strike="noStrike" kern="0" cap="none" spc="0" normalizeH="0" baseline="0" noProof="0" dirty="0">
                <a:ln>
                  <a:noFill/>
                </a:ln>
                <a:solidFill>
                  <a:sysClr val="windowText" lastClr="000000"/>
                </a:solidFill>
                <a:effectLst/>
                <a:uLnTx/>
                <a:uFillTx/>
                <a:latin typeface="Calibri"/>
              </a:rPr>
              <a:t> of the </a:t>
            </a:r>
            <a:r>
              <a:rPr kumimoji="0" lang="en-US" sz="2800" b="1" i="0" u="none" strike="noStrike" kern="0" cap="none" spc="0" normalizeH="0" baseline="0" noProof="0" dirty="0">
                <a:ln>
                  <a:noFill/>
                </a:ln>
                <a:solidFill>
                  <a:sysClr val="windowText" lastClr="000000"/>
                </a:solidFill>
                <a:effectLst/>
                <a:uLnTx/>
                <a:uFillTx/>
                <a:latin typeface="Calibri"/>
              </a:rPr>
              <a:t>Replace</a:t>
            </a:r>
            <a:r>
              <a:rPr kumimoji="0" lang="en-US" sz="2800" b="0" i="0" u="none" strike="noStrike" kern="0" cap="none" spc="0" normalizeH="0" baseline="0" noProof="0" dirty="0">
                <a:ln>
                  <a:noFill/>
                </a:ln>
                <a:solidFill>
                  <a:sysClr val="windowText" lastClr="000000"/>
                </a:solidFill>
                <a:effectLst/>
                <a:uLnTx/>
                <a:uFillTx/>
                <a:latin typeface="Calibri"/>
              </a:rPr>
              <a:t> operator to the </a:t>
            </a:r>
            <a:r>
              <a:rPr kumimoji="0" lang="en-US" sz="2800" b="1" i="0" u="none" strike="noStrike" kern="0" cap="none" spc="0" normalizeH="0" baseline="0" noProof="0" dirty="0">
                <a:ln>
                  <a:noFill/>
                </a:ln>
                <a:solidFill>
                  <a:sysClr val="windowText" lastClr="000000"/>
                </a:solidFill>
                <a:effectLst/>
                <a:uLnTx/>
                <a:uFillTx/>
                <a:latin typeface="Calibri"/>
              </a:rPr>
              <a:t>input (</a:t>
            </a:r>
            <a:r>
              <a:rPr kumimoji="0" lang="en-US" sz="2800" b="1" i="0" u="none" strike="noStrike" kern="0" cap="none" spc="0" normalizeH="0" baseline="0" noProof="0" dirty="0" err="1">
                <a:ln>
                  <a:noFill/>
                </a:ln>
                <a:solidFill>
                  <a:sysClr val="windowText" lastClr="000000"/>
                </a:solidFill>
                <a:effectLst/>
                <a:uLnTx/>
                <a:uFillTx/>
                <a:latin typeface="Calibri"/>
              </a:rPr>
              <a:t>exa</a:t>
            </a:r>
            <a:r>
              <a:rPr kumimoji="0" lang="en-US" sz="2800" b="1" i="0" u="none" strike="noStrike" kern="0" cap="none" spc="0" normalizeH="0" baseline="0" noProof="0" dirty="0">
                <a:ln>
                  <a:noFill/>
                </a:ln>
                <a:solidFill>
                  <a:sysClr val="windowText" lastClr="000000"/>
                </a:solidFill>
                <a:effectLst/>
                <a:uLnTx/>
                <a:uFillTx/>
                <a:latin typeface="Calibri"/>
              </a:rPr>
              <a:t>)</a:t>
            </a:r>
            <a:r>
              <a:rPr kumimoji="0" lang="en-US" sz="2800" b="0" i="0" u="none" strike="noStrike" kern="0" cap="none" spc="0" normalizeH="0" baseline="0" noProof="0" dirty="0">
                <a:ln>
                  <a:noFill/>
                </a:ln>
                <a:solidFill>
                  <a:sysClr val="windowText" lastClr="000000"/>
                </a:solidFill>
                <a:effectLst/>
                <a:uLnTx/>
                <a:uFillTx/>
                <a:latin typeface="Calibri"/>
              </a:rPr>
              <a:t> of the </a:t>
            </a:r>
            <a:r>
              <a:rPr kumimoji="0" lang="en-US" sz="2800" b="1" i="0" u="none" strike="noStrike" kern="0" cap="none" spc="0" normalizeH="0" baseline="0" noProof="0" dirty="0">
                <a:ln>
                  <a:noFill/>
                </a:ln>
                <a:solidFill>
                  <a:sysClr val="windowText" lastClr="000000"/>
                </a:solidFill>
                <a:effectLst/>
                <a:uLnTx/>
                <a:uFillTx/>
                <a:latin typeface="Calibri"/>
              </a:rPr>
              <a:t>Statistics</a:t>
            </a:r>
            <a:r>
              <a:rPr kumimoji="0" lang="en-US" sz="2800" b="0" i="0" u="none" strike="noStrike" kern="0" cap="none" spc="0" normalizeH="0" baseline="0" noProof="0" dirty="0">
                <a:ln>
                  <a:noFill/>
                </a:ln>
                <a:solidFill>
                  <a:sysClr val="windowText" lastClr="000000"/>
                </a:solidFill>
                <a:effectLst/>
                <a:uLnTx/>
                <a:uFillTx/>
                <a:latin typeface="Calibri"/>
              </a:rPr>
              <a:t> operator.</a:t>
            </a:r>
          </a:p>
          <a:p>
            <a:pPr marL="514350" marR="0" lvl="0" indent="-514350" defTabSz="914400" eaLnBrk="1" fontAlgn="auto" latinLnBrk="0" hangingPunct="1">
              <a:lnSpc>
                <a:spcPct val="100000"/>
              </a:lnSpc>
              <a:spcBef>
                <a:spcPts val="0"/>
              </a:spcBef>
              <a:spcAft>
                <a:spcPts val="0"/>
              </a:spcAft>
              <a:buClrTx/>
              <a:buSzTx/>
              <a:buFont typeface="+mj-lt"/>
              <a:buAutoNum type="arabicPeriod"/>
              <a:tabLst/>
              <a:defRPr/>
            </a:pPr>
            <a:r>
              <a:rPr kumimoji="0" lang="en-US" sz="2800" b="0" i="0" u="none" strike="noStrike" kern="0" cap="none" spc="0" normalizeH="0" baseline="0" noProof="0" dirty="0">
                <a:ln>
                  <a:noFill/>
                </a:ln>
                <a:solidFill>
                  <a:sysClr val="windowText" lastClr="000000"/>
                </a:solidFill>
                <a:effectLst/>
                <a:uLnTx/>
                <a:uFillTx/>
                <a:latin typeface="Calibri"/>
              </a:rPr>
              <a:t>The </a:t>
            </a:r>
            <a:r>
              <a:rPr kumimoji="0" lang="en-US" sz="2800" b="1" i="0" u="none" strike="noStrike" kern="0" cap="none" spc="0" normalizeH="0" baseline="0" noProof="0" dirty="0">
                <a:ln>
                  <a:noFill/>
                </a:ln>
                <a:solidFill>
                  <a:sysClr val="windowText" lastClr="000000"/>
                </a:solidFill>
                <a:effectLst/>
                <a:uLnTx/>
                <a:uFillTx/>
                <a:latin typeface="Calibri"/>
              </a:rPr>
              <a:t>output (res)</a:t>
            </a:r>
            <a:r>
              <a:rPr kumimoji="0" lang="en-US" sz="2800" b="0" i="0" u="none" strike="noStrike" kern="0" cap="none" spc="0" normalizeH="0" baseline="0" noProof="0" dirty="0">
                <a:ln>
                  <a:noFill/>
                </a:ln>
                <a:solidFill>
                  <a:sysClr val="windowText" lastClr="000000"/>
                </a:solidFill>
                <a:effectLst/>
                <a:uLnTx/>
                <a:uFillTx/>
                <a:latin typeface="Calibri"/>
              </a:rPr>
              <a:t> of the </a:t>
            </a:r>
            <a:r>
              <a:rPr kumimoji="0" lang="en-US" sz="2800" b="1" i="0" u="none" strike="noStrike" kern="0" cap="none" spc="0" normalizeH="0" baseline="0" noProof="0" dirty="0">
                <a:ln>
                  <a:noFill/>
                </a:ln>
                <a:solidFill>
                  <a:sysClr val="windowText" lastClr="000000"/>
                </a:solidFill>
                <a:effectLst/>
                <a:uLnTx/>
                <a:uFillTx/>
                <a:latin typeface="Calibri"/>
              </a:rPr>
              <a:t>Statistics</a:t>
            </a:r>
            <a:r>
              <a:rPr kumimoji="0" lang="en-US" sz="2800" b="0" i="0" u="none" strike="noStrike" kern="0" cap="none" spc="0" normalizeH="0" baseline="0" noProof="0" dirty="0">
                <a:ln>
                  <a:noFill/>
                </a:ln>
                <a:solidFill>
                  <a:sysClr val="windowText" lastClr="000000"/>
                </a:solidFill>
                <a:effectLst/>
                <a:uLnTx/>
                <a:uFillTx/>
                <a:latin typeface="Calibri"/>
              </a:rPr>
              <a:t> operator should be connected to res (right side)</a:t>
            </a:r>
          </a:p>
        </p:txBody>
      </p:sp>
      <p:sp>
        <p:nvSpPr>
          <p:cNvPr id="2" name="TextBox 1">
            <a:extLst>
              <a:ext uri="{FF2B5EF4-FFF2-40B4-BE49-F238E27FC236}">
                <a16:creationId xmlns:a16="http://schemas.microsoft.com/office/drawing/2014/main" id="{26BD11F5-424C-8469-03B6-F20A9716D157}"/>
              </a:ext>
            </a:extLst>
          </p:cNvPr>
          <p:cNvSpPr txBox="1"/>
          <p:nvPr/>
        </p:nvSpPr>
        <p:spPr>
          <a:xfrm>
            <a:off x="-25730" y="2706468"/>
            <a:ext cx="9175668" cy="954107"/>
          </a:xfrm>
          <a:prstGeom prst="rect">
            <a:avLst/>
          </a:prstGeom>
          <a:solidFill>
            <a:schemeClr val="bg1"/>
          </a:solidFill>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ysClr val="windowText" lastClr="000000"/>
                </a:solidFill>
                <a:effectLst/>
                <a:uLnTx/>
                <a:uFillTx/>
                <a:latin typeface="Calibri"/>
              </a:rPr>
              <a:t>Step 8) Generate Summary Statistics to Verify Data Correctness</a:t>
            </a:r>
            <a:endParaRPr kumimoji="0" lang="en-US" sz="2800" b="0" i="0" u="none" strike="noStrike" kern="0" cap="none" spc="0" normalizeH="0" baseline="0" noProof="0" dirty="0">
              <a:ln>
                <a:noFill/>
              </a:ln>
              <a:solidFill>
                <a:sysClr val="windowText" lastClr="000000"/>
              </a:solidFill>
              <a:effectLst/>
              <a:uLnTx/>
              <a:uFillTx/>
              <a:latin typeface="Calibri"/>
            </a:endParaRPr>
          </a:p>
        </p:txBody>
      </p:sp>
    </p:spTree>
    <p:extLst>
      <p:ext uri="{BB962C8B-B14F-4D97-AF65-F5344CB8AC3E}">
        <p14:creationId xmlns:p14="http://schemas.microsoft.com/office/powerpoint/2010/main" val="39379758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E7EBA-AF4E-E8FB-2BE3-1B3AD4E91FC7}"/>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66D5C42-292B-46AF-FAB9-2B0A70AF1374}"/>
              </a:ext>
            </a:extLst>
          </p:cNvPr>
          <p:cNvSpPr txBox="1">
            <a:spLocks noGrp="1"/>
          </p:cNvSpPr>
          <p:nvPr>
            <p:ph type="sldNum" sz="quarter" idx="7"/>
          </p:nvPr>
        </p:nvSpPr>
        <p:spPr>
          <a:prstGeom prst="rect">
            <a:avLst/>
          </a:prstGeom>
        </p:spPr>
        <p:txBody>
          <a:bodyPr vert="horz" wrap="square" lIns="0" tIns="635" rIns="0" bIns="0" rtlCol="0">
            <a:spAutoFit/>
          </a:bodyPr>
          <a:lstStyle/>
          <a:p>
            <a:pPr marL="38100" marR="0" lvl="0" indent="0" defTabSz="914400" eaLnBrk="1" fontAlgn="auto" latinLnBrk="0" hangingPunct="1">
              <a:lnSpc>
                <a:spcPct val="100000"/>
              </a:lnSpc>
              <a:spcBef>
                <a:spcPts val="5"/>
              </a:spcBef>
              <a:spcAft>
                <a:spcPts val="0"/>
              </a:spcAft>
              <a:buClrTx/>
              <a:buSzTx/>
              <a:buFontTx/>
              <a:buNone/>
              <a:tabLst/>
              <a:defRPr/>
            </a:pPr>
            <a:fld id="{81D60167-4931-47E6-BA6A-407CBD079E47}" type="slidenum">
              <a:rPr kumimoji="0" sz="1000" b="0" i="0" u="none" strike="noStrike" kern="0" cap="none" spc="0" normalizeH="0" baseline="0" noProof="0" dirty="0">
                <a:ln>
                  <a:noFill/>
                </a:ln>
                <a:solidFill>
                  <a:srgbClr val="3D3935"/>
                </a:solidFill>
                <a:effectLst/>
                <a:uLnTx/>
                <a:uFillTx/>
                <a:latin typeface="Arial"/>
                <a:cs typeface="Arial"/>
              </a:rPr>
              <a:pPr marL="38100" marR="0" lvl="0" indent="0" defTabSz="914400" eaLnBrk="1" fontAlgn="auto" latinLnBrk="0" hangingPunct="1">
                <a:lnSpc>
                  <a:spcPct val="100000"/>
                </a:lnSpc>
                <a:spcBef>
                  <a:spcPts val="5"/>
                </a:spcBef>
                <a:spcAft>
                  <a:spcPts val="0"/>
                </a:spcAft>
                <a:buClrTx/>
                <a:buSzTx/>
                <a:buFontTx/>
                <a:buNone/>
                <a:tabLst/>
                <a:defRPr/>
              </a:pPr>
              <a:t>61</a:t>
            </a:fld>
            <a:r>
              <a:rPr kumimoji="0" sz="1000" b="0" i="0" u="none" strike="noStrike" kern="0" cap="none" spc="23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40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Faculty</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of</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and</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Law</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Peter</a:t>
            </a:r>
            <a:r>
              <a:rPr kumimoji="0" sz="1000" b="0" i="0" u="none" strike="noStrike" kern="0" cap="none" spc="-1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Faber</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10" normalizeH="0" baseline="0" noProof="0" dirty="0">
                <a:ln>
                  <a:noFill/>
                </a:ln>
                <a:solidFill>
                  <a:srgbClr val="3D3935"/>
                </a:solidFill>
                <a:effectLst/>
                <a:uLnTx/>
                <a:uFillTx/>
                <a:latin typeface="Arial"/>
                <a:cs typeface="Arial"/>
              </a:rPr>
              <a:t>School</a:t>
            </a:r>
          </a:p>
        </p:txBody>
      </p:sp>
      <p:sp>
        <p:nvSpPr>
          <p:cNvPr id="9" name="Rectangle 1">
            <a:extLst>
              <a:ext uri="{FF2B5EF4-FFF2-40B4-BE49-F238E27FC236}">
                <a16:creationId xmlns:a16="http://schemas.microsoft.com/office/drawing/2014/main" id="{D4F1ABAA-135A-DC40-F9D1-D227F1F2B83F}"/>
              </a:ext>
            </a:extLst>
          </p:cNvPr>
          <p:cNvSpPr>
            <a:spLocks noChangeArrowheads="1"/>
          </p:cNvSpPr>
          <p:nvPr/>
        </p:nvSpPr>
        <p:spPr bwMode="auto">
          <a:xfrm>
            <a:off x="31668" y="4264982"/>
            <a:ext cx="9144000" cy="201593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r>
              <a:rPr lang="en-US" sz="2500" b="1" dirty="0">
                <a:latin typeface="+mj-lt"/>
              </a:rPr>
              <a:t>No specific configurations are needed</a:t>
            </a:r>
          </a:p>
          <a:p>
            <a:r>
              <a:rPr lang="en-US" sz="2500" dirty="0">
                <a:latin typeface="+mj-lt"/>
              </a:rPr>
              <a:t>We need to verify that:</a:t>
            </a:r>
          </a:p>
          <a:p>
            <a:pPr marL="800100" lvl="1" indent="-342900">
              <a:buFont typeface="Arial" panose="020B0604020202020204" pitchFamily="34" charset="0"/>
              <a:buChar char="•"/>
            </a:pPr>
            <a:r>
              <a:rPr lang="en-US" sz="2500" b="1" dirty="0">
                <a:latin typeface="+mj-lt"/>
              </a:rPr>
              <a:t>All numerical and categorical attributes</a:t>
            </a:r>
            <a:r>
              <a:rPr lang="en-US" sz="2500" dirty="0">
                <a:latin typeface="+mj-lt"/>
              </a:rPr>
              <a:t> are included.</a:t>
            </a:r>
          </a:p>
          <a:p>
            <a:pPr marL="800100" lvl="1" indent="-342900">
              <a:buFont typeface="Arial" panose="020B0604020202020204" pitchFamily="34" charset="0"/>
              <a:buChar char="•"/>
            </a:pPr>
            <a:r>
              <a:rPr lang="en-US" sz="2500" dirty="0">
                <a:latin typeface="+mj-lt"/>
              </a:rPr>
              <a:t>Ensure that the </a:t>
            </a:r>
            <a:r>
              <a:rPr lang="en-US" sz="2500" b="1" dirty="0">
                <a:latin typeface="+mj-lt"/>
              </a:rPr>
              <a:t>Twitter</a:t>
            </a:r>
            <a:r>
              <a:rPr lang="en-US" sz="2500" dirty="0">
                <a:latin typeface="+mj-lt"/>
              </a:rPr>
              <a:t> column (or any replaced values) is included.</a:t>
            </a:r>
          </a:p>
        </p:txBody>
      </p:sp>
      <p:sp>
        <p:nvSpPr>
          <p:cNvPr id="2" name="TextBox 1">
            <a:extLst>
              <a:ext uri="{FF2B5EF4-FFF2-40B4-BE49-F238E27FC236}">
                <a16:creationId xmlns:a16="http://schemas.microsoft.com/office/drawing/2014/main" id="{957A9566-5195-E6C0-0DC0-AD5DE9596E9D}"/>
              </a:ext>
            </a:extLst>
          </p:cNvPr>
          <p:cNvSpPr txBox="1"/>
          <p:nvPr/>
        </p:nvSpPr>
        <p:spPr>
          <a:xfrm>
            <a:off x="0" y="3231945"/>
            <a:ext cx="9175668" cy="954107"/>
          </a:xfrm>
          <a:prstGeom prst="rect">
            <a:avLst/>
          </a:prstGeom>
          <a:solidFill>
            <a:schemeClr val="bg1"/>
          </a:solidFill>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ysClr val="windowText" lastClr="000000"/>
                </a:solidFill>
                <a:effectLst/>
                <a:uLnTx/>
                <a:uFillTx/>
                <a:latin typeface="Calibri"/>
              </a:rPr>
              <a:t>Step 8) Generate Summary Statistics to Verify Data Correctness</a:t>
            </a:r>
            <a:endParaRPr kumimoji="0" lang="en-US" sz="2800" b="0" i="0" u="none" strike="noStrike" kern="0" cap="none" spc="0" normalizeH="0" baseline="0" noProof="0" dirty="0">
              <a:ln>
                <a:noFill/>
              </a:ln>
              <a:solidFill>
                <a:sysClr val="windowText" lastClr="000000"/>
              </a:solidFill>
              <a:effectLst/>
              <a:uLnTx/>
              <a:uFillTx/>
              <a:latin typeface="Calibri"/>
            </a:endParaRPr>
          </a:p>
        </p:txBody>
      </p:sp>
      <p:pic>
        <p:nvPicPr>
          <p:cNvPr id="3" name="Picture 2">
            <a:extLst>
              <a:ext uri="{FF2B5EF4-FFF2-40B4-BE49-F238E27FC236}">
                <a16:creationId xmlns:a16="http://schemas.microsoft.com/office/drawing/2014/main" id="{F9F0307C-3276-73D5-C7C7-CBA93A7F39E1}"/>
              </a:ext>
            </a:extLst>
          </p:cNvPr>
          <p:cNvPicPr>
            <a:picLocks noChangeAspect="1"/>
          </p:cNvPicPr>
          <p:nvPr/>
        </p:nvPicPr>
        <p:blipFill>
          <a:blip r:embed="rId2"/>
          <a:srcRect l="21667" t="24815" r="21667" b="50000"/>
          <a:stretch/>
        </p:blipFill>
        <p:spPr>
          <a:xfrm>
            <a:off x="161875" y="927073"/>
            <a:ext cx="8239496" cy="2059874"/>
          </a:xfrm>
          <a:prstGeom prst="rect">
            <a:avLst/>
          </a:prstGeom>
        </p:spPr>
      </p:pic>
    </p:spTree>
    <p:extLst>
      <p:ext uri="{BB962C8B-B14F-4D97-AF65-F5344CB8AC3E}">
        <p14:creationId xmlns:p14="http://schemas.microsoft.com/office/powerpoint/2010/main" val="12213500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27A0CF-54D5-5D87-8761-ACC6FB4312D6}"/>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9330837A-1A03-D985-B982-CD1D72DE1521}"/>
              </a:ext>
            </a:extLst>
          </p:cNvPr>
          <p:cNvSpPr txBox="1">
            <a:spLocks noGrp="1"/>
          </p:cNvSpPr>
          <p:nvPr>
            <p:ph type="sldNum" sz="quarter" idx="7"/>
          </p:nvPr>
        </p:nvSpPr>
        <p:spPr>
          <a:prstGeom prst="rect">
            <a:avLst/>
          </a:prstGeom>
        </p:spPr>
        <p:txBody>
          <a:bodyPr vert="horz" wrap="square" lIns="0" tIns="635" rIns="0" bIns="0" rtlCol="0">
            <a:spAutoFit/>
          </a:bodyPr>
          <a:lstStyle/>
          <a:p>
            <a:pPr marL="38100" marR="0" lvl="0" indent="0" defTabSz="914400" eaLnBrk="1" fontAlgn="auto" latinLnBrk="0" hangingPunct="1">
              <a:lnSpc>
                <a:spcPct val="100000"/>
              </a:lnSpc>
              <a:spcBef>
                <a:spcPts val="5"/>
              </a:spcBef>
              <a:spcAft>
                <a:spcPts val="0"/>
              </a:spcAft>
              <a:buClrTx/>
              <a:buSzTx/>
              <a:buFontTx/>
              <a:buNone/>
              <a:tabLst/>
              <a:defRPr/>
            </a:pPr>
            <a:fld id="{81D60167-4931-47E6-BA6A-407CBD079E47}" type="slidenum">
              <a:rPr kumimoji="0" sz="1000" b="0" i="0" u="none" strike="noStrike" kern="0" cap="none" spc="0" normalizeH="0" baseline="0" noProof="0" dirty="0">
                <a:ln>
                  <a:noFill/>
                </a:ln>
                <a:solidFill>
                  <a:srgbClr val="3D3935"/>
                </a:solidFill>
                <a:effectLst/>
                <a:uLnTx/>
                <a:uFillTx/>
                <a:latin typeface="Arial"/>
                <a:cs typeface="Arial"/>
              </a:rPr>
              <a:pPr marL="38100" marR="0" lvl="0" indent="0" defTabSz="914400" eaLnBrk="1" fontAlgn="auto" latinLnBrk="0" hangingPunct="1">
                <a:lnSpc>
                  <a:spcPct val="100000"/>
                </a:lnSpc>
                <a:spcBef>
                  <a:spcPts val="5"/>
                </a:spcBef>
                <a:spcAft>
                  <a:spcPts val="0"/>
                </a:spcAft>
                <a:buClrTx/>
                <a:buSzTx/>
                <a:buFontTx/>
                <a:buNone/>
                <a:tabLst/>
                <a:defRPr/>
              </a:pPr>
              <a:t>62</a:t>
            </a:fld>
            <a:r>
              <a:rPr kumimoji="0" sz="1000" b="0" i="0" u="none" strike="noStrike" kern="0" cap="none" spc="23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40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Faculty</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of</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and</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Law</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Peter</a:t>
            </a:r>
            <a:r>
              <a:rPr kumimoji="0" sz="1000" b="0" i="0" u="none" strike="noStrike" kern="0" cap="none" spc="-1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Faber</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10" normalizeH="0" baseline="0" noProof="0" dirty="0">
                <a:ln>
                  <a:noFill/>
                </a:ln>
                <a:solidFill>
                  <a:srgbClr val="3D3935"/>
                </a:solidFill>
                <a:effectLst/>
                <a:uLnTx/>
                <a:uFillTx/>
                <a:latin typeface="Arial"/>
                <a:cs typeface="Arial"/>
              </a:rPr>
              <a:t>School</a:t>
            </a:r>
          </a:p>
        </p:txBody>
      </p:sp>
      <p:sp>
        <p:nvSpPr>
          <p:cNvPr id="9" name="Rectangle 1">
            <a:extLst>
              <a:ext uri="{FF2B5EF4-FFF2-40B4-BE49-F238E27FC236}">
                <a16:creationId xmlns:a16="http://schemas.microsoft.com/office/drawing/2014/main" id="{E10A3819-4C8A-56F6-F3CA-AA94F395C844}"/>
              </a:ext>
            </a:extLst>
          </p:cNvPr>
          <p:cNvSpPr>
            <a:spLocks noChangeArrowheads="1"/>
          </p:cNvSpPr>
          <p:nvPr/>
        </p:nvSpPr>
        <p:spPr bwMode="auto">
          <a:xfrm>
            <a:off x="55419" y="4395787"/>
            <a:ext cx="9144000" cy="2462213"/>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r>
              <a:rPr lang="en-US" sz="2200" b="1" dirty="0">
                <a:latin typeface="+mj-lt"/>
              </a:rPr>
              <a:t>Run the Process</a:t>
            </a:r>
          </a:p>
          <a:p>
            <a:pPr marL="514350" indent="-514350">
              <a:buFont typeface="+mj-lt"/>
              <a:buAutoNum type="arabicPeriod"/>
            </a:pPr>
            <a:r>
              <a:rPr lang="en-US" sz="2200" dirty="0">
                <a:latin typeface="+mj-lt"/>
              </a:rPr>
              <a:t>Click the </a:t>
            </a:r>
            <a:r>
              <a:rPr lang="en-US" sz="2200" b="1" dirty="0">
                <a:latin typeface="+mj-lt"/>
              </a:rPr>
              <a:t>Run (▶️) button</a:t>
            </a:r>
            <a:r>
              <a:rPr lang="en-US" sz="2200" dirty="0">
                <a:latin typeface="+mj-lt"/>
              </a:rPr>
              <a:t> at the top.</a:t>
            </a:r>
          </a:p>
          <a:p>
            <a:pPr marL="514350" indent="-514350">
              <a:buFont typeface="+mj-lt"/>
              <a:buAutoNum type="arabicPeriod"/>
            </a:pPr>
            <a:r>
              <a:rPr lang="en-US" sz="2200" dirty="0">
                <a:latin typeface="+mj-lt"/>
              </a:rPr>
              <a:t>Once completed, go to the </a:t>
            </a:r>
            <a:r>
              <a:rPr lang="en-US" sz="2200" b="1" dirty="0">
                <a:latin typeface="+mj-lt"/>
              </a:rPr>
              <a:t>Results tab and Select Statistics</a:t>
            </a:r>
            <a:r>
              <a:rPr lang="en-US" sz="2200" dirty="0">
                <a:latin typeface="+mj-lt"/>
              </a:rPr>
              <a:t>.</a:t>
            </a:r>
          </a:p>
          <a:p>
            <a:pPr marL="514350" indent="-514350">
              <a:buFont typeface="+mj-lt"/>
              <a:buAutoNum type="arabicPeriod"/>
            </a:pPr>
            <a:r>
              <a:rPr lang="en-US" sz="2200" dirty="0">
                <a:latin typeface="+mj-lt"/>
              </a:rPr>
              <a:t>The </a:t>
            </a:r>
            <a:r>
              <a:rPr lang="en-US" sz="2200" b="1" dirty="0">
                <a:latin typeface="+mj-lt"/>
              </a:rPr>
              <a:t>summary statistics</a:t>
            </a:r>
            <a:r>
              <a:rPr lang="en-US" sz="2200" dirty="0">
                <a:latin typeface="+mj-lt"/>
              </a:rPr>
              <a:t> will be displayed, showing:</a:t>
            </a:r>
          </a:p>
          <a:p>
            <a:pPr marL="914400" lvl="1" indent="-457200">
              <a:buFont typeface="Arial" panose="020B0604020202020204" pitchFamily="34" charset="0"/>
              <a:buChar char="•"/>
            </a:pPr>
            <a:r>
              <a:rPr lang="en-US" sz="2200" b="1" dirty="0">
                <a:latin typeface="+mj-lt"/>
              </a:rPr>
              <a:t>Mean, Median, Min, Max</a:t>
            </a:r>
            <a:r>
              <a:rPr lang="en-US" sz="2200" dirty="0">
                <a:latin typeface="+mj-lt"/>
              </a:rPr>
              <a:t> for numerical columns.</a:t>
            </a:r>
          </a:p>
          <a:p>
            <a:pPr marL="914400" lvl="1" indent="-457200">
              <a:buFont typeface="Arial" panose="020B0604020202020204" pitchFamily="34" charset="0"/>
              <a:buChar char="•"/>
            </a:pPr>
            <a:r>
              <a:rPr lang="en-US" sz="2200" b="1" dirty="0">
                <a:latin typeface="+mj-lt"/>
              </a:rPr>
              <a:t>Unique values, Mode</a:t>
            </a:r>
            <a:r>
              <a:rPr lang="en-US" sz="2200" dirty="0">
                <a:latin typeface="+mj-lt"/>
              </a:rPr>
              <a:t> for categorical columns.</a:t>
            </a:r>
          </a:p>
          <a:p>
            <a:pPr marL="914400" lvl="1" indent="-457200">
              <a:buFont typeface="Arial" panose="020B0604020202020204" pitchFamily="34" charset="0"/>
              <a:buChar char="•"/>
            </a:pPr>
            <a:r>
              <a:rPr lang="en-US" sz="2200" b="1" dirty="0">
                <a:latin typeface="+mj-lt"/>
              </a:rPr>
              <a:t>Count of missing values</a:t>
            </a:r>
            <a:r>
              <a:rPr lang="en-US" sz="2200" dirty="0">
                <a:latin typeface="+mj-lt"/>
              </a:rPr>
              <a:t> (if any remain).</a:t>
            </a:r>
          </a:p>
        </p:txBody>
      </p:sp>
      <p:sp>
        <p:nvSpPr>
          <p:cNvPr id="2" name="TextBox 1">
            <a:extLst>
              <a:ext uri="{FF2B5EF4-FFF2-40B4-BE49-F238E27FC236}">
                <a16:creationId xmlns:a16="http://schemas.microsoft.com/office/drawing/2014/main" id="{80CC622F-7ED2-D134-CB2E-7C25ED31DE35}"/>
              </a:ext>
            </a:extLst>
          </p:cNvPr>
          <p:cNvSpPr txBox="1"/>
          <p:nvPr/>
        </p:nvSpPr>
        <p:spPr>
          <a:xfrm>
            <a:off x="0" y="2367432"/>
            <a:ext cx="9175668" cy="954107"/>
          </a:xfrm>
          <a:prstGeom prst="rect">
            <a:avLst/>
          </a:prstGeom>
          <a:solidFill>
            <a:schemeClr val="bg1"/>
          </a:solidFill>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ysClr val="windowText" lastClr="000000"/>
                </a:solidFill>
                <a:effectLst/>
                <a:uLnTx/>
                <a:uFillTx/>
                <a:latin typeface="Calibri"/>
              </a:rPr>
              <a:t>Step 8) Generate Summary Statistics to Verify Data Correctness</a:t>
            </a:r>
            <a:endParaRPr kumimoji="0" lang="en-US" sz="2800" b="0" i="0" u="none" strike="noStrike" kern="0" cap="none" spc="0" normalizeH="0" baseline="0" noProof="0" dirty="0">
              <a:ln>
                <a:noFill/>
              </a:ln>
              <a:solidFill>
                <a:sysClr val="windowText" lastClr="000000"/>
              </a:solidFill>
              <a:effectLst/>
              <a:uLnTx/>
              <a:uFillTx/>
              <a:latin typeface="Calibri"/>
            </a:endParaRPr>
          </a:p>
        </p:txBody>
      </p:sp>
      <p:pic>
        <p:nvPicPr>
          <p:cNvPr id="11" name="Picture 10">
            <a:extLst>
              <a:ext uri="{FF2B5EF4-FFF2-40B4-BE49-F238E27FC236}">
                <a16:creationId xmlns:a16="http://schemas.microsoft.com/office/drawing/2014/main" id="{8A6BCB8D-0658-0068-9BA3-1DDE0ABC9AFD}"/>
              </a:ext>
            </a:extLst>
          </p:cNvPr>
          <p:cNvPicPr>
            <a:picLocks noChangeAspect="1"/>
          </p:cNvPicPr>
          <p:nvPr/>
        </p:nvPicPr>
        <p:blipFill>
          <a:blip r:embed="rId2"/>
          <a:srcRect t="5555" b="10000"/>
          <a:stretch/>
        </p:blipFill>
        <p:spPr>
          <a:xfrm>
            <a:off x="0" y="42491"/>
            <a:ext cx="9144000" cy="4343400"/>
          </a:xfrm>
          <a:prstGeom prst="rect">
            <a:avLst/>
          </a:prstGeom>
        </p:spPr>
      </p:pic>
    </p:spTree>
    <p:extLst>
      <p:ext uri="{BB962C8B-B14F-4D97-AF65-F5344CB8AC3E}">
        <p14:creationId xmlns:p14="http://schemas.microsoft.com/office/powerpoint/2010/main" val="29075563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15BB1B-17CC-BF46-195C-95669185A08E}"/>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BB26AA68-167E-588A-5BD3-710F3BEE32F5}"/>
              </a:ext>
            </a:extLst>
          </p:cNvPr>
          <p:cNvSpPr txBox="1">
            <a:spLocks noGrp="1"/>
          </p:cNvSpPr>
          <p:nvPr>
            <p:ph type="sldNum" sz="quarter" idx="7"/>
          </p:nvPr>
        </p:nvSpPr>
        <p:spPr>
          <a:prstGeom prst="rect">
            <a:avLst/>
          </a:prstGeom>
        </p:spPr>
        <p:txBody>
          <a:bodyPr vert="horz" wrap="square" lIns="0" tIns="635" rIns="0" bIns="0" rtlCol="0">
            <a:spAutoFit/>
          </a:bodyPr>
          <a:lstStyle/>
          <a:p>
            <a:pPr marL="38100" marR="0" lvl="0" indent="0" defTabSz="914400" eaLnBrk="1" fontAlgn="auto" latinLnBrk="0" hangingPunct="1">
              <a:lnSpc>
                <a:spcPct val="100000"/>
              </a:lnSpc>
              <a:spcBef>
                <a:spcPts val="5"/>
              </a:spcBef>
              <a:spcAft>
                <a:spcPts val="0"/>
              </a:spcAft>
              <a:buClrTx/>
              <a:buSzTx/>
              <a:buFontTx/>
              <a:buNone/>
              <a:tabLst/>
              <a:defRPr/>
            </a:pPr>
            <a:fld id="{81D60167-4931-47E6-BA6A-407CBD079E47}" type="slidenum">
              <a:rPr kumimoji="0" sz="1000" b="0" i="0" u="none" strike="noStrike" kern="0" cap="none" spc="0" normalizeH="0" baseline="0" noProof="0" dirty="0">
                <a:ln>
                  <a:noFill/>
                </a:ln>
                <a:solidFill>
                  <a:srgbClr val="3D3935"/>
                </a:solidFill>
                <a:effectLst/>
                <a:uLnTx/>
                <a:uFillTx/>
                <a:latin typeface="Arial"/>
                <a:cs typeface="Arial"/>
              </a:rPr>
              <a:pPr marL="38100" marR="0" lvl="0" indent="0" defTabSz="914400" eaLnBrk="1" fontAlgn="auto" latinLnBrk="0" hangingPunct="1">
                <a:lnSpc>
                  <a:spcPct val="100000"/>
                </a:lnSpc>
                <a:spcBef>
                  <a:spcPts val="5"/>
                </a:spcBef>
                <a:spcAft>
                  <a:spcPts val="0"/>
                </a:spcAft>
                <a:buClrTx/>
                <a:buSzTx/>
                <a:buFontTx/>
                <a:buNone/>
                <a:tabLst/>
                <a:defRPr/>
              </a:pPr>
              <a:t>63</a:t>
            </a:fld>
            <a:r>
              <a:rPr kumimoji="0" sz="1000" b="0" i="0" u="none" strike="noStrike" kern="0" cap="none" spc="23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40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Faculty</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of</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and</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Law</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Peter</a:t>
            </a:r>
            <a:r>
              <a:rPr kumimoji="0" sz="1000" b="0" i="0" u="none" strike="noStrike" kern="0" cap="none" spc="-1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Faber</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10" normalizeH="0" baseline="0" noProof="0" dirty="0">
                <a:ln>
                  <a:noFill/>
                </a:ln>
                <a:solidFill>
                  <a:srgbClr val="3D3935"/>
                </a:solidFill>
                <a:effectLst/>
                <a:uLnTx/>
                <a:uFillTx/>
                <a:latin typeface="Arial"/>
                <a:cs typeface="Arial"/>
              </a:rPr>
              <a:t>School</a:t>
            </a:r>
          </a:p>
        </p:txBody>
      </p:sp>
      <p:sp>
        <p:nvSpPr>
          <p:cNvPr id="9" name="Rectangle 1">
            <a:extLst>
              <a:ext uri="{FF2B5EF4-FFF2-40B4-BE49-F238E27FC236}">
                <a16:creationId xmlns:a16="http://schemas.microsoft.com/office/drawing/2014/main" id="{962D0C4E-F3A6-7384-7E0D-987A48EE48AC}"/>
              </a:ext>
            </a:extLst>
          </p:cNvPr>
          <p:cNvSpPr>
            <a:spLocks noChangeArrowheads="1"/>
          </p:cNvSpPr>
          <p:nvPr/>
        </p:nvSpPr>
        <p:spPr bwMode="auto">
          <a:xfrm>
            <a:off x="55419" y="4447899"/>
            <a:ext cx="9144000" cy="2246769"/>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Select ‘Twitter’ to Verify Data Correctness</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Check if the </a:t>
            </a:r>
            <a:r>
              <a:rPr kumimoji="0" lang="en-US" altLang="en-US" sz="2800" b="1" i="0" u="none" strike="noStrike" cap="none" normalizeH="0" baseline="0" dirty="0">
                <a:ln>
                  <a:noFill/>
                </a:ln>
                <a:solidFill>
                  <a:schemeClr val="tx1"/>
                </a:solidFill>
                <a:effectLst/>
                <a:latin typeface="+mj-lt"/>
              </a:rPr>
              <a:t>99 values</a:t>
            </a:r>
            <a:r>
              <a:rPr kumimoji="0" lang="en-US" altLang="en-US" sz="2800" b="0" i="0" u="none" strike="noStrike" cap="none" normalizeH="0" baseline="0" dirty="0">
                <a:ln>
                  <a:noFill/>
                </a:ln>
                <a:solidFill>
                  <a:schemeClr val="tx1"/>
                </a:solidFill>
                <a:effectLst/>
                <a:latin typeface="+mj-lt"/>
              </a:rPr>
              <a:t> in the </a:t>
            </a:r>
            <a:r>
              <a:rPr kumimoji="0" lang="en-US" altLang="en-US" sz="2800" b="1" i="0" u="none" strike="noStrike" cap="none" normalizeH="0" baseline="0" dirty="0">
                <a:ln>
                  <a:noFill/>
                </a:ln>
                <a:solidFill>
                  <a:schemeClr val="tx1"/>
                </a:solidFill>
                <a:effectLst/>
                <a:latin typeface="+mj-lt"/>
              </a:rPr>
              <a:t>Twitter</a:t>
            </a:r>
            <a:r>
              <a:rPr kumimoji="0" lang="en-US" altLang="en-US" sz="2800" b="0" i="0" u="none" strike="noStrike" cap="none" normalizeH="0" baseline="0" dirty="0">
                <a:ln>
                  <a:noFill/>
                </a:ln>
                <a:solidFill>
                  <a:schemeClr val="tx1"/>
                </a:solidFill>
                <a:effectLst/>
                <a:latin typeface="+mj-lt"/>
              </a:rPr>
              <a:t> column were successfully replaced with "N".</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Ensure no </a:t>
            </a:r>
            <a:r>
              <a:rPr kumimoji="0" lang="en-US" altLang="en-US" sz="2800" b="1" i="0" u="none" strike="noStrike" cap="none" normalizeH="0" baseline="0" dirty="0">
                <a:ln>
                  <a:noFill/>
                </a:ln>
                <a:solidFill>
                  <a:schemeClr val="tx1"/>
                </a:solidFill>
                <a:effectLst/>
                <a:latin typeface="+mj-lt"/>
              </a:rPr>
              <a:t>unexpected missing values</a:t>
            </a:r>
            <a:r>
              <a:rPr kumimoji="0" lang="en-US" altLang="en-US" sz="2800" b="0" i="0" u="none" strike="noStrike" cap="none" normalizeH="0" baseline="0" dirty="0">
                <a:ln>
                  <a:noFill/>
                </a:ln>
                <a:solidFill>
                  <a:schemeClr val="tx1"/>
                </a:solidFill>
                <a:effectLst/>
                <a:latin typeface="+mj-lt"/>
              </a:rPr>
              <a:t> are present.</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Verify if the </a:t>
            </a:r>
            <a:r>
              <a:rPr kumimoji="0" lang="en-US" altLang="en-US" sz="2800" b="1" i="0" u="none" strike="noStrike" cap="none" normalizeH="0" baseline="0" dirty="0">
                <a:ln>
                  <a:noFill/>
                </a:ln>
                <a:solidFill>
                  <a:schemeClr val="tx1"/>
                </a:solidFill>
                <a:effectLst/>
                <a:latin typeface="+mj-lt"/>
              </a:rPr>
              <a:t>data distributions</a:t>
            </a:r>
            <a:r>
              <a:rPr kumimoji="0" lang="en-US" altLang="en-US" sz="2800" b="0" i="0" u="none" strike="noStrike" cap="none" normalizeH="0" baseline="0" dirty="0">
                <a:ln>
                  <a:noFill/>
                </a:ln>
                <a:solidFill>
                  <a:schemeClr val="tx1"/>
                </a:solidFill>
                <a:effectLst/>
                <a:latin typeface="+mj-lt"/>
              </a:rPr>
              <a:t> match expectations.</a:t>
            </a:r>
          </a:p>
        </p:txBody>
      </p:sp>
      <p:pic>
        <p:nvPicPr>
          <p:cNvPr id="5" name="Picture 4">
            <a:extLst>
              <a:ext uri="{FF2B5EF4-FFF2-40B4-BE49-F238E27FC236}">
                <a16:creationId xmlns:a16="http://schemas.microsoft.com/office/drawing/2014/main" id="{12CAE83D-1A34-7692-63D4-B473064C91AD}"/>
              </a:ext>
            </a:extLst>
          </p:cNvPr>
          <p:cNvPicPr>
            <a:picLocks noChangeAspect="1"/>
          </p:cNvPicPr>
          <p:nvPr/>
        </p:nvPicPr>
        <p:blipFill>
          <a:blip r:embed="rId2"/>
          <a:srcRect r="606" b="21852"/>
          <a:stretch/>
        </p:blipFill>
        <p:spPr>
          <a:xfrm>
            <a:off x="-2" y="0"/>
            <a:ext cx="9144002" cy="4044060"/>
          </a:xfrm>
          <a:prstGeom prst="rect">
            <a:avLst/>
          </a:prstGeom>
        </p:spPr>
      </p:pic>
      <p:sp>
        <p:nvSpPr>
          <p:cNvPr id="7" name="Rectangle: Rounded Corners 6">
            <a:extLst>
              <a:ext uri="{FF2B5EF4-FFF2-40B4-BE49-F238E27FC236}">
                <a16:creationId xmlns:a16="http://schemas.microsoft.com/office/drawing/2014/main" id="{6B6F432C-F777-2BED-9106-9AA5DB09F073}"/>
              </a:ext>
            </a:extLst>
          </p:cNvPr>
          <p:cNvSpPr/>
          <p:nvPr/>
        </p:nvSpPr>
        <p:spPr>
          <a:xfrm>
            <a:off x="914400" y="1371600"/>
            <a:ext cx="1219200" cy="381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58247874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CA9E00-FE69-5162-C485-D653F994C14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44E342B-2338-B8F6-3B35-93A53123C182}"/>
              </a:ext>
            </a:extLst>
          </p:cNvPr>
          <p:cNvPicPr>
            <a:picLocks noChangeAspect="1"/>
          </p:cNvPicPr>
          <p:nvPr/>
        </p:nvPicPr>
        <p:blipFill>
          <a:blip r:embed="rId2"/>
          <a:srcRect b="14445"/>
          <a:stretch/>
        </p:blipFill>
        <p:spPr>
          <a:xfrm>
            <a:off x="0" y="0"/>
            <a:ext cx="9144000" cy="4400550"/>
          </a:xfrm>
          <a:prstGeom prst="rect">
            <a:avLst/>
          </a:prstGeom>
        </p:spPr>
      </p:pic>
      <p:sp>
        <p:nvSpPr>
          <p:cNvPr id="4" name="object 4">
            <a:extLst>
              <a:ext uri="{FF2B5EF4-FFF2-40B4-BE49-F238E27FC236}">
                <a16:creationId xmlns:a16="http://schemas.microsoft.com/office/drawing/2014/main" id="{B21D1FF2-7587-9B7E-CB27-CF3AA4C268CB}"/>
              </a:ext>
            </a:extLst>
          </p:cNvPr>
          <p:cNvSpPr txBox="1">
            <a:spLocks noGrp="1"/>
          </p:cNvSpPr>
          <p:nvPr>
            <p:ph type="sldNum" sz="quarter" idx="7"/>
          </p:nvPr>
        </p:nvSpPr>
        <p:spPr>
          <a:prstGeom prst="rect">
            <a:avLst/>
          </a:prstGeom>
        </p:spPr>
        <p:txBody>
          <a:bodyPr vert="horz" wrap="square" lIns="0" tIns="635" rIns="0" bIns="0" rtlCol="0">
            <a:spAutoFit/>
          </a:bodyPr>
          <a:lstStyle/>
          <a:p>
            <a:pPr marL="38100" marR="0" lvl="0" indent="0" defTabSz="914400" eaLnBrk="1" fontAlgn="auto" latinLnBrk="0" hangingPunct="1">
              <a:lnSpc>
                <a:spcPct val="100000"/>
              </a:lnSpc>
              <a:spcBef>
                <a:spcPts val="5"/>
              </a:spcBef>
              <a:spcAft>
                <a:spcPts val="0"/>
              </a:spcAft>
              <a:buClrTx/>
              <a:buSzTx/>
              <a:buFontTx/>
              <a:buNone/>
              <a:tabLst/>
              <a:defRPr/>
            </a:pPr>
            <a:fld id="{81D60167-4931-47E6-BA6A-407CBD079E47}" type="slidenum">
              <a:rPr kumimoji="0" sz="1000" b="0" i="0" u="none" strike="noStrike" kern="0" cap="none" spc="0" normalizeH="0" baseline="0" noProof="0" dirty="0">
                <a:ln>
                  <a:noFill/>
                </a:ln>
                <a:solidFill>
                  <a:srgbClr val="3D3935"/>
                </a:solidFill>
                <a:effectLst/>
                <a:uLnTx/>
                <a:uFillTx/>
                <a:latin typeface="Arial"/>
                <a:cs typeface="Arial"/>
              </a:rPr>
              <a:pPr marL="38100" marR="0" lvl="0" indent="0" defTabSz="914400" eaLnBrk="1" fontAlgn="auto" latinLnBrk="0" hangingPunct="1">
                <a:lnSpc>
                  <a:spcPct val="100000"/>
                </a:lnSpc>
                <a:spcBef>
                  <a:spcPts val="5"/>
                </a:spcBef>
                <a:spcAft>
                  <a:spcPts val="0"/>
                </a:spcAft>
                <a:buClrTx/>
                <a:buSzTx/>
                <a:buFontTx/>
                <a:buNone/>
                <a:tabLst/>
                <a:defRPr/>
              </a:pPr>
              <a:t>64</a:t>
            </a:fld>
            <a:r>
              <a:rPr kumimoji="0" sz="1000" b="0" i="0" u="none" strike="noStrike" kern="0" cap="none" spc="23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40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Faculty</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of</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and</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Law</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Peter</a:t>
            </a:r>
            <a:r>
              <a:rPr kumimoji="0" sz="1000" b="0" i="0" u="none" strike="noStrike" kern="0" cap="none" spc="-1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Faber</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10" normalizeH="0" baseline="0" noProof="0" dirty="0">
                <a:ln>
                  <a:noFill/>
                </a:ln>
                <a:solidFill>
                  <a:srgbClr val="3D3935"/>
                </a:solidFill>
                <a:effectLst/>
                <a:uLnTx/>
                <a:uFillTx/>
                <a:latin typeface="Arial"/>
                <a:cs typeface="Arial"/>
              </a:rPr>
              <a:t>School</a:t>
            </a:r>
          </a:p>
        </p:txBody>
      </p:sp>
      <p:sp>
        <p:nvSpPr>
          <p:cNvPr id="9" name="Rectangle 1">
            <a:extLst>
              <a:ext uri="{FF2B5EF4-FFF2-40B4-BE49-F238E27FC236}">
                <a16:creationId xmlns:a16="http://schemas.microsoft.com/office/drawing/2014/main" id="{2C088D1C-B722-80A5-288C-D797463546D8}"/>
              </a:ext>
            </a:extLst>
          </p:cNvPr>
          <p:cNvSpPr>
            <a:spLocks noChangeArrowheads="1"/>
          </p:cNvSpPr>
          <p:nvPr/>
        </p:nvSpPr>
        <p:spPr bwMode="auto">
          <a:xfrm>
            <a:off x="0" y="4343400"/>
            <a:ext cx="9144000" cy="249299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1" i="0" u="none" strike="noStrike" cap="none" normalizeH="0" baseline="0" dirty="0">
                <a:ln>
                  <a:noFill/>
                </a:ln>
                <a:solidFill>
                  <a:schemeClr val="tx1"/>
                </a:solidFill>
                <a:effectLst/>
                <a:latin typeface="+mj-lt"/>
              </a:rPr>
              <a:t>Analysis of ‘</a:t>
            </a:r>
            <a:r>
              <a:rPr kumimoji="0" lang="en-US" altLang="en-US" sz="2600" b="1" i="0" u="none" strike="noStrike" cap="none" normalizeH="0" baseline="0" dirty="0" err="1">
                <a:ln>
                  <a:noFill/>
                </a:ln>
                <a:solidFill>
                  <a:schemeClr val="tx1"/>
                </a:solidFill>
                <a:effectLst/>
                <a:latin typeface="+mj-lt"/>
              </a:rPr>
              <a:t>Birth_Year</a:t>
            </a:r>
            <a:r>
              <a:rPr kumimoji="0" lang="en-US" altLang="en-US" sz="2600" b="1" i="0" u="none" strike="noStrike" cap="none" normalizeH="0" baseline="0" dirty="0">
                <a:ln>
                  <a:noFill/>
                </a:ln>
                <a:solidFill>
                  <a:schemeClr val="tx1"/>
                </a:solidFill>
                <a:effectLst/>
                <a:latin typeface="+mj-lt"/>
              </a:rPr>
              <a:t>’ </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600" b="0" i="0" u="none" strike="noStrike" cap="none" normalizeH="0" baseline="0" dirty="0">
                <a:ln>
                  <a:noFill/>
                </a:ln>
                <a:solidFill>
                  <a:schemeClr val="tx1"/>
                </a:solidFill>
                <a:effectLst/>
                <a:latin typeface="+mj-lt"/>
              </a:rPr>
              <a:t>The </a:t>
            </a:r>
            <a:r>
              <a:rPr kumimoji="0" lang="en-US" altLang="en-US" sz="2600" b="1" i="0" u="none" strike="noStrike" cap="none" normalizeH="0" baseline="0" dirty="0">
                <a:ln>
                  <a:noFill/>
                </a:ln>
                <a:solidFill>
                  <a:schemeClr val="tx1"/>
                </a:solidFill>
                <a:effectLst/>
                <a:latin typeface="+mj-lt"/>
              </a:rPr>
              <a:t>minimum birth year is 1954</a:t>
            </a:r>
            <a:r>
              <a:rPr kumimoji="0" lang="en-US" altLang="en-US" sz="2600" b="0" i="0" u="none" strike="noStrike" cap="none" normalizeH="0" baseline="0" dirty="0">
                <a:ln>
                  <a:noFill/>
                </a:ln>
                <a:solidFill>
                  <a:schemeClr val="tx1"/>
                </a:solidFill>
                <a:effectLst/>
                <a:latin typeface="+mj-lt"/>
              </a:rPr>
              <a:t>, and the </a:t>
            </a:r>
            <a:r>
              <a:rPr kumimoji="0" lang="en-US" altLang="en-US" sz="2600" b="1" i="0" u="none" strike="noStrike" cap="none" normalizeH="0" baseline="0" dirty="0">
                <a:ln>
                  <a:noFill/>
                </a:ln>
                <a:solidFill>
                  <a:schemeClr val="tx1"/>
                </a:solidFill>
                <a:effectLst/>
                <a:latin typeface="+mj-lt"/>
              </a:rPr>
              <a:t>maximum is 1987</a:t>
            </a:r>
            <a:r>
              <a:rPr kumimoji="0" lang="en-US" altLang="en-US" sz="2600" b="0" i="0" u="none" strike="noStrike" cap="none" normalizeH="0" baseline="0" dirty="0">
                <a:ln>
                  <a:noFill/>
                </a:ln>
                <a:solidFill>
                  <a:schemeClr val="tx1"/>
                </a:solidFill>
                <a:effectLst/>
                <a:latin typeface="+mj-lt"/>
              </a:rPr>
              <a:t>.</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600" b="0" i="0" u="none" strike="noStrike" cap="none" normalizeH="0" baseline="0" dirty="0">
                <a:ln>
                  <a:noFill/>
                </a:ln>
                <a:solidFill>
                  <a:schemeClr val="tx1"/>
                </a:solidFill>
                <a:effectLst/>
                <a:latin typeface="+mj-lt"/>
              </a:rPr>
              <a:t>The </a:t>
            </a:r>
            <a:r>
              <a:rPr kumimoji="0" lang="en-US" altLang="en-US" sz="2600" b="1" i="0" u="none" strike="noStrike" cap="none" normalizeH="0" baseline="0" dirty="0">
                <a:ln>
                  <a:noFill/>
                </a:ln>
                <a:solidFill>
                  <a:schemeClr val="tx1"/>
                </a:solidFill>
                <a:effectLst/>
                <a:latin typeface="+mj-lt"/>
              </a:rPr>
              <a:t>mean birth year is ~1972</a:t>
            </a:r>
            <a:r>
              <a:rPr kumimoji="0" lang="en-US" altLang="en-US" sz="2600" b="0" i="0" u="none" strike="noStrike" cap="none" normalizeH="0" baseline="0" dirty="0">
                <a:ln>
                  <a:noFill/>
                </a:ln>
                <a:solidFill>
                  <a:schemeClr val="tx1"/>
                </a:solidFill>
                <a:effectLst/>
                <a:latin typeface="+mj-lt"/>
              </a:rPr>
              <a:t>, meaning the dataset likely contains middle-aged individuals.</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600" b="0" i="0" u="none" strike="noStrike" cap="none" normalizeH="0" baseline="0" dirty="0">
                <a:ln>
                  <a:noFill/>
                </a:ln>
                <a:solidFill>
                  <a:schemeClr val="tx1"/>
                </a:solidFill>
                <a:effectLst/>
                <a:latin typeface="+mj-lt"/>
              </a:rPr>
              <a:t>The </a:t>
            </a:r>
            <a:r>
              <a:rPr kumimoji="0" lang="en-US" altLang="en-US" sz="2600" b="1" i="0" u="none" strike="noStrike" cap="none" normalizeH="0" baseline="0" dirty="0">
                <a:ln>
                  <a:noFill/>
                </a:ln>
                <a:solidFill>
                  <a:schemeClr val="tx1"/>
                </a:solidFill>
                <a:effectLst/>
                <a:latin typeface="+mj-lt"/>
              </a:rPr>
              <a:t>standard deviation is 10.743</a:t>
            </a:r>
            <a:r>
              <a:rPr kumimoji="0" lang="en-US" altLang="en-US" sz="2600" b="0" i="0" u="none" strike="noStrike" cap="none" normalizeH="0" baseline="0" dirty="0">
                <a:ln>
                  <a:noFill/>
                </a:ln>
                <a:solidFill>
                  <a:schemeClr val="tx1"/>
                </a:solidFill>
                <a:effectLst/>
                <a:latin typeface="+mj-lt"/>
              </a:rPr>
              <a:t>, indicating a reasonable spread of ages. </a:t>
            </a:r>
          </a:p>
        </p:txBody>
      </p:sp>
      <p:sp>
        <p:nvSpPr>
          <p:cNvPr id="7" name="Rectangle: Rounded Corners 6">
            <a:extLst>
              <a:ext uri="{FF2B5EF4-FFF2-40B4-BE49-F238E27FC236}">
                <a16:creationId xmlns:a16="http://schemas.microsoft.com/office/drawing/2014/main" id="{A6AFF02A-B229-BFBC-33FD-57C6EBC240C3}"/>
              </a:ext>
            </a:extLst>
          </p:cNvPr>
          <p:cNvSpPr/>
          <p:nvPr/>
        </p:nvSpPr>
        <p:spPr>
          <a:xfrm>
            <a:off x="990600" y="1371600"/>
            <a:ext cx="1219200" cy="381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727497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493D3D-0E71-7A96-79F2-703919B5229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60636D4-B837-DF6C-0D9B-AA0A00063296}"/>
              </a:ext>
            </a:extLst>
          </p:cNvPr>
          <p:cNvPicPr>
            <a:picLocks noChangeAspect="1"/>
          </p:cNvPicPr>
          <p:nvPr/>
        </p:nvPicPr>
        <p:blipFill>
          <a:blip r:embed="rId2"/>
          <a:srcRect b="14445"/>
          <a:stretch/>
        </p:blipFill>
        <p:spPr>
          <a:xfrm>
            <a:off x="266700" y="0"/>
            <a:ext cx="8610600" cy="4143851"/>
          </a:xfrm>
          <a:prstGeom prst="rect">
            <a:avLst/>
          </a:prstGeom>
        </p:spPr>
      </p:pic>
      <p:sp>
        <p:nvSpPr>
          <p:cNvPr id="4" name="object 4">
            <a:extLst>
              <a:ext uri="{FF2B5EF4-FFF2-40B4-BE49-F238E27FC236}">
                <a16:creationId xmlns:a16="http://schemas.microsoft.com/office/drawing/2014/main" id="{E126D908-D406-D661-FBC4-E8DDF7F28100}"/>
              </a:ext>
            </a:extLst>
          </p:cNvPr>
          <p:cNvSpPr txBox="1">
            <a:spLocks noGrp="1"/>
          </p:cNvSpPr>
          <p:nvPr>
            <p:ph type="sldNum" sz="quarter" idx="7"/>
          </p:nvPr>
        </p:nvSpPr>
        <p:spPr>
          <a:prstGeom prst="rect">
            <a:avLst/>
          </a:prstGeom>
        </p:spPr>
        <p:txBody>
          <a:bodyPr vert="horz" wrap="square" lIns="0" tIns="635" rIns="0" bIns="0" rtlCol="0">
            <a:spAutoFit/>
          </a:bodyPr>
          <a:lstStyle/>
          <a:p>
            <a:pPr marL="38100" marR="0" lvl="0" indent="0" defTabSz="914400" eaLnBrk="1" fontAlgn="auto" latinLnBrk="0" hangingPunct="1">
              <a:lnSpc>
                <a:spcPct val="100000"/>
              </a:lnSpc>
              <a:spcBef>
                <a:spcPts val="5"/>
              </a:spcBef>
              <a:spcAft>
                <a:spcPts val="0"/>
              </a:spcAft>
              <a:buClrTx/>
              <a:buSzTx/>
              <a:buFontTx/>
              <a:buNone/>
              <a:tabLst/>
              <a:defRPr/>
            </a:pPr>
            <a:fld id="{81D60167-4931-47E6-BA6A-407CBD079E47}" type="slidenum">
              <a:rPr kumimoji="0" sz="1000" b="0" i="0" u="none" strike="noStrike" kern="0" cap="none" spc="0" normalizeH="0" baseline="0" noProof="0" dirty="0">
                <a:ln>
                  <a:noFill/>
                </a:ln>
                <a:solidFill>
                  <a:srgbClr val="3D3935"/>
                </a:solidFill>
                <a:effectLst/>
                <a:uLnTx/>
                <a:uFillTx/>
                <a:latin typeface="Arial"/>
                <a:cs typeface="Arial"/>
              </a:rPr>
              <a:pPr marL="38100" marR="0" lvl="0" indent="0" defTabSz="914400" eaLnBrk="1" fontAlgn="auto" latinLnBrk="0" hangingPunct="1">
                <a:lnSpc>
                  <a:spcPct val="100000"/>
                </a:lnSpc>
                <a:spcBef>
                  <a:spcPts val="5"/>
                </a:spcBef>
                <a:spcAft>
                  <a:spcPts val="0"/>
                </a:spcAft>
                <a:buClrTx/>
                <a:buSzTx/>
                <a:buFontTx/>
                <a:buNone/>
                <a:tabLst/>
                <a:defRPr/>
              </a:pPr>
              <a:t>65</a:t>
            </a:fld>
            <a:r>
              <a:rPr kumimoji="0" sz="1000" b="0" i="0" u="none" strike="noStrike" kern="0" cap="none" spc="23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40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Faculty</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of</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and</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Law</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Peter</a:t>
            </a:r>
            <a:r>
              <a:rPr kumimoji="0" sz="1000" b="0" i="0" u="none" strike="noStrike" kern="0" cap="none" spc="-1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Faber</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10" normalizeH="0" baseline="0" noProof="0" dirty="0">
                <a:ln>
                  <a:noFill/>
                </a:ln>
                <a:solidFill>
                  <a:srgbClr val="3D3935"/>
                </a:solidFill>
                <a:effectLst/>
                <a:uLnTx/>
                <a:uFillTx/>
                <a:latin typeface="Arial"/>
                <a:cs typeface="Arial"/>
              </a:rPr>
              <a:t>School</a:t>
            </a:r>
          </a:p>
        </p:txBody>
      </p:sp>
      <p:sp>
        <p:nvSpPr>
          <p:cNvPr id="9" name="Rectangle 1">
            <a:extLst>
              <a:ext uri="{FF2B5EF4-FFF2-40B4-BE49-F238E27FC236}">
                <a16:creationId xmlns:a16="http://schemas.microsoft.com/office/drawing/2014/main" id="{33367826-D861-41C6-280F-8D62FFF9C7D9}"/>
              </a:ext>
            </a:extLst>
          </p:cNvPr>
          <p:cNvSpPr>
            <a:spLocks noChangeArrowheads="1"/>
          </p:cNvSpPr>
          <p:nvPr/>
        </p:nvSpPr>
        <p:spPr bwMode="auto">
          <a:xfrm>
            <a:off x="0" y="4147572"/>
            <a:ext cx="914400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r>
              <a:rPr lang="en-US" sz="2800" b="1" dirty="0">
                <a:latin typeface="+mj-lt"/>
              </a:rPr>
              <a:t>Histogram (Distribution of Birth Years):</a:t>
            </a:r>
          </a:p>
          <a:p>
            <a:pPr marL="457200" indent="-457200">
              <a:buFont typeface="Arial" panose="020B0604020202020204" pitchFamily="34" charset="0"/>
              <a:buChar char="•"/>
            </a:pPr>
            <a:r>
              <a:rPr lang="en-US" sz="2800" dirty="0">
                <a:latin typeface="+mj-lt"/>
              </a:rPr>
              <a:t>The histogram shows </a:t>
            </a:r>
            <a:r>
              <a:rPr lang="en-US" sz="2800" b="1" dirty="0">
                <a:latin typeface="+mj-lt"/>
              </a:rPr>
              <a:t>grouped bins of birth years</a:t>
            </a:r>
            <a:r>
              <a:rPr lang="en-US" sz="2800" dirty="0">
                <a:latin typeface="+mj-lt"/>
              </a:rPr>
              <a:t>.</a:t>
            </a:r>
          </a:p>
          <a:p>
            <a:pPr marL="457200" indent="-457200">
              <a:buFont typeface="Arial" panose="020B0604020202020204" pitchFamily="34" charset="0"/>
              <a:buChar char="•"/>
            </a:pPr>
            <a:r>
              <a:rPr lang="en-US" sz="2800" dirty="0">
                <a:latin typeface="+mj-lt"/>
              </a:rPr>
              <a:t>There is </a:t>
            </a:r>
            <a:r>
              <a:rPr lang="en-US" sz="2800" b="1" dirty="0">
                <a:latin typeface="+mj-lt"/>
              </a:rPr>
              <a:t>a peak between 1975 and 1982</a:t>
            </a:r>
            <a:r>
              <a:rPr lang="en-US" sz="2800" dirty="0">
                <a:latin typeface="+mj-lt"/>
              </a:rPr>
              <a:t>, meaning most individuals in this dataset were born in that range.</a:t>
            </a:r>
          </a:p>
          <a:p>
            <a:pPr marL="457200" indent="-457200">
              <a:buFont typeface="Arial" panose="020B0604020202020204" pitchFamily="34" charset="0"/>
              <a:buChar char="•"/>
            </a:pPr>
            <a:r>
              <a:rPr lang="en-US" sz="2800" dirty="0">
                <a:latin typeface="+mj-lt"/>
              </a:rPr>
              <a:t>Fewer individuals were born </a:t>
            </a:r>
            <a:r>
              <a:rPr lang="en-US" sz="2800" b="1" dirty="0">
                <a:latin typeface="+mj-lt"/>
              </a:rPr>
              <a:t>before 1960</a:t>
            </a:r>
            <a:r>
              <a:rPr lang="en-US" sz="2800" dirty="0">
                <a:latin typeface="+mj-lt"/>
              </a:rPr>
              <a:t> or </a:t>
            </a:r>
            <a:r>
              <a:rPr lang="en-US" sz="2800" b="1" dirty="0">
                <a:latin typeface="+mj-lt"/>
              </a:rPr>
              <a:t>after 1985</a:t>
            </a:r>
            <a:r>
              <a:rPr lang="en-US" sz="2800" dirty="0">
                <a:latin typeface="+mj-lt"/>
              </a:rPr>
              <a:t>, suggesting an older demographic.</a:t>
            </a:r>
          </a:p>
        </p:txBody>
      </p:sp>
      <p:sp>
        <p:nvSpPr>
          <p:cNvPr id="7" name="Rectangle: Rounded Corners 6">
            <a:extLst>
              <a:ext uri="{FF2B5EF4-FFF2-40B4-BE49-F238E27FC236}">
                <a16:creationId xmlns:a16="http://schemas.microsoft.com/office/drawing/2014/main" id="{B7F7E0BF-009D-6BA3-D2B6-E0D5C7493160}"/>
              </a:ext>
            </a:extLst>
          </p:cNvPr>
          <p:cNvSpPr/>
          <p:nvPr/>
        </p:nvSpPr>
        <p:spPr>
          <a:xfrm>
            <a:off x="1905000" y="1600200"/>
            <a:ext cx="4800600" cy="1524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75360260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2911AF-839B-14EA-5AFF-47B7C0700B77}"/>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E1A3BCF-8DC3-6817-7958-8BC768C96B5D}"/>
              </a:ext>
            </a:extLst>
          </p:cNvPr>
          <p:cNvPicPr>
            <a:picLocks noChangeAspect="1"/>
          </p:cNvPicPr>
          <p:nvPr/>
        </p:nvPicPr>
        <p:blipFill>
          <a:blip r:embed="rId2"/>
          <a:srcRect b="14445"/>
          <a:stretch/>
        </p:blipFill>
        <p:spPr>
          <a:xfrm>
            <a:off x="266700" y="0"/>
            <a:ext cx="8610600" cy="4143851"/>
          </a:xfrm>
          <a:prstGeom prst="rect">
            <a:avLst/>
          </a:prstGeom>
        </p:spPr>
      </p:pic>
      <p:sp>
        <p:nvSpPr>
          <p:cNvPr id="4" name="object 4">
            <a:extLst>
              <a:ext uri="{FF2B5EF4-FFF2-40B4-BE49-F238E27FC236}">
                <a16:creationId xmlns:a16="http://schemas.microsoft.com/office/drawing/2014/main" id="{DD6C18FC-85E6-8816-BEE4-58585912E74E}"/>
              </a:ext>
            </a:extLst>
          </p:cNvPr>
          <p:cNvSpPr txBox="1">
            <a:spLocks noGrp="1"/>
          </p:cNvSpPr>
          <p:nvPr>
            <p:ph type="sldNum" sz="quarter" idx="7"/>
          </p:nvPr>
        </p:nvSpPr>
        <p:spPr>
          <a:prstGeom prst="rect">
            <a:avLst/>
          </a:prstGeom>
        </p:spPr>
        <p:txBody>
          <a:bodyPr vert="horz" wrap="square" lIns="0" tIns="635" rIns="0" bIns="0" rtlCol="0">
            <a:spAutoFit/>
          </a:bodyPr>
          <a:lstStyle/>
          <a:p>
            <a:pPr marL="38100" marR="0" lvl="0" indent="0" defTabSz="914400" eaLnBrk="1" fontAlgn="auto" latinLnBrk="0" hangingPunct="1">
              <a:lnSpc>
                <a:spcPct val="100000"/>
              </a:lnSpc>
              <a:spcBef>
                <a:spcPts val="5"/>
              </a:spcBef>
              <a:spcAft>
                <a:spcPts val="0"/>
              </a:spcAft>
              <a:buClrTx/>
              <a:buSzTx/>
              <a:buFontTx/>
              <a:buNone/>
              <a:tabLst/>
              <a:defRPr/>
            </a:pPr>
            <a:fld id="{81D60167-4931-47E6-BA6A-407CBD079E47}" type="slidenum">
              <a:rPr kumimoji="0" sz="1000" b="0" i="0" u="none" strike="noStrike" kern="0" cap="none" spc="0" normalizeH="0" baseline="0" noProof="0" dirty="0">
                <a:ln>
                  <a:noFill/>
                </a:ln>
                <a:solidFill>
                  <a:srgbClr val="3D3935"/>
                </a:solidFill>
                <a:effectLst/>
                <a:uLnTx/>
                <a:uFillTx/>
                <a:latin typeface="Arial"/>
                <a:cs typeface="Arial"/>
              </a:rPr>
              <a:pPr marL="38100" marR="0" lvl="0" indent="0" defTabSz="914400" eaLnBrk="1" fontAlgn="auto" latinLnBrk="0" hangingPunct="1">
                <a:lnSpc>
                  <a:spcPct val="100000"/>
                </a:lnSpc>
                <a:spcBef>
                  <a:spcPts val="5"/>
                </a:spcBef>
                <a:spcAft>
                  <a:spcPts val="0"/>
                </a:spcAft>
                <a:buClrTx/>
                <a:buSzTx/>
                <a:buFontTx/>
                <a:buNone/>
                <a:tabLst/>
                <a:defRPr/>
              </a:pPr>
              <a:t>66</a:t>
            </a:fld>
            <a:r>
              <a:rPr kumimoji="0" sz="1000" b="0" i="0" u="none" strike="noStrike" kern="0" cap="none" spc="23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40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Faculty</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of</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and</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Law</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Peter</a:t>
            </a:r>
            <a:r>
              <a:rPr kumimoji="0" sz="1000" b="0" i="0" u="none" strike="noStrike" kern="0" cap="none" spc="-1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Faber</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10" normalizeH="0" baseline="0" noProof="0" dirty="0">
                <a:ln>
                  <a:noFill/>
                </a:ln>
                <a:solidFill>
                  <a:srgbClr val="3D3935"/>
                </a:solidFill>
                <a:effectLst/>
                <a:uLnTx/>
                <a:uFillTx/>
                <a:latin typeface="Arial"/>
                <a:cs typeface="Arial"/>
              </a:rPr>
              <a:t>School</a:t>
            </a:r>
          </a:p>
        </p:txBody>
      </p:sp>
      <p:sp>
        <p:nvSpPr>
          <p:cNvPr id="9" name="Rectangle 1">
            <a:extLst>
              <a:ext uri="{FF2B5EF4-FFF2-40B4-BE49-F238E27FC236}">
                <a16:creationId xmlns:a16="http://schemas.microsoft.com/office/drawing/2014/main" id="{543FF3B9-F573-DDBD-6832-A43CCDE85A21}"/>
              </a:ext>
            </a:extLst>
          </p:cNvPr>
          <p:cNvSpPr>
            <a:spLocks noChangeArrowheads="1"/>
          </p:cNvSpPr>
          <p:nvPr/>
        </p:nvSpPr>
        <p:spPr bwMode="auto">
          <a:xfrm>
            <a:off x="0" y="4143851"/>
            <a:ext cx="914400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Most individuals fall in the 1975–1982 range.</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No missing or infinite values</a:t>
            </a:r>
            <a:r>
              <a:rPr kumimoji="0" lang="en-US" altLang="en-US" sz="2800" b="0" i="0" u="none" strike="noStrike" cap="none" normalizeH="0" baseline="0" dirty="0">
                <a:ln>
                  <a:noFill/>
                </a:ln>
                <a:solidFill>
                  <a:schemeClr val="tx1"/>
                </a:solidFill>
                <a:effectLst/>
                <a:latin typeface="+mj-lt"/>
              </a:rPr>
              <a:t>, making this a clean dataset for analysis.</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High uniqueness (ID-ness), meaning this column is not ideal for categorical grouping.</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The dataset likely represents a middle-aged population.</a:t>
            </a:r>
            <a:r>
              <a:rPr kumimoji="0" lang="en-US" altLang="en-US" sz="2800" b="0" i="0" u="none" strike="noStrike" cap="none" normalizeH="0" baseline="0" dirty="0">
                <a:ln>
                  <a:noFill/>
                </a:ln>
                <a:solidFill>
                  <a:schemeClr val="tx1"/>
                </a:solidFill>
                <a:effectLst/>
                <a:latin typeface="+mj-lt"/>
              </a:rPr>
              <a:t> </a:t>
            </a:r>
          </a:p>
        </p:txBody>
      </p:sp>
      <p:sp>
        <p:nvSpPr>
          <p:cNvPr id="7" name="Rectangle: Rounded Corners 6">
            <a:extLst>
              <a:ext uri="{FF2B5EF4-FFF2-40B4-BE49-F238E27FC236}">
                <a16:creationId xmlns:a16="http://schemas.microsoft.com/office/drawing/2014/main" id="{2A222678-22EC-A9E0-A0C4-3C57FF678A0E}"/>
              </a:ext>
            </a:extLst>
          </p:cNvPr>
          <p:cNvSpPr/>
          <p:nvPr/>
        </p:nvSpPr>
        <p:spPr>
          <a:xfrm>
            <a:off x="1905000" y="1600200"/>
            <a:ext cx="4800600" cy="1524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67964691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85B470-5EEE-91E1-B853-B3FCF90D2CF7}"/>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0CBFAE8-E526-666E-B13B-9A188D7F55C1}"/>
              </a:ext>
            </a:extLst>
          </p:cNvPr>
          <p:cNvSpPr txBox="1">
            <a:spLocks noGrp="1"/>
          </p:cNvSpPr>
          <p:nvPr>
            <p:ph type="sldNum" sz="quarter" idx="7"/>
          </p:nvPr>
        </p:nvSpPr>
        <p:spPr>
          <a:prstGeom prst="rect">
            <a:avLst/>
          </a:prstGeom>
        </p:spPr>
        <p:txBody>
          <a:bodyPr vert="horz" wrap="square" lIns="0" tIns="635" rIns="0" bIns="0" rtlCol="0">
            <a:spAutoFit/>
          </a:bodyPr>
          <a:lstStyle/>
          <a:p>
            <a:pPr marL="38100" marR="0" lvl="0" indent="0" defTabSz="914400" eaLnBrk="1" fontAlgn="auto" latinLnBrk="0" hangingPunct="1">
              <a:lnSpc>
                <a:spcPct val="100000"/>
              </a:lnSpc>
              <a:spcBef>
                <a:spcPts val="5"/>
              </a:spcBef>
              <a:spcAft>
                <a:spcPts val="0"/>
              </a:spcAft>
              <a:buClrTx/>
              <a:buSzTx/>
              <a:buFontTx/>
              <a:buNone/>
              <a:tabLst/>
              <a:defRPr/>
            </a:pPr>
            <a:fld id="{81D60167-4931-47E6-BA6A-407CBD079E47}" type="slidenum">
              <a:rPr kumimoji="0" sz="1000" b="0" i="0" u="none" strike="noStrike" kern="0" cap="none" spc="0" normalizeH="0" baseline="0" noProof="0" dirty="0">
                <a:ln>
                  <a:noFill/>
                </a:ln>
                <a:solidFill>
                  <a:srgbClr val="3D3935"/>
                </a:solidFill>
                <a:effectLst/>
                <a:uLnTx/>
                <a:uFillTx/>
                <a:latin typeface="Arial"/>
                <a:cs typeface="Arial"/>
              </a:rPr>
              <a:pPr marL="38100" marR="0" lvl="0" indent="0" defTabSz="914400" eaLnBrk="1" fontAlgn="auto" latinLnBrk="0" hangingPunct="1">
                <a:lnSpc>
                  <a:spcPct val="100000"/>
                </a:lnSpc>
                <a:spcBef>
                  <a:spcPts val="5"/>
                </a:spcBef>
                <a:spcAft>
                  <a:spcPts val="0"/>
                </a:spcAft>
                <a:buClrTx/>
                <a:buSzTx/>
                <a:buFontTx/>
                <a:buNone/>
                <a:tabLst/>
                <a:defRPr/>
              </a:pPr>
              <a:t>67</a:t>
            </a:fld>
            <a:r>
              <a:rPr kumimoji="0" sz="1000" b="0" i="0" u="none" strike="noStrike" kern="0" cap="none" spc="23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40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Faculty</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of</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and</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Law</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Peter</a:t>
            </a:r>
            <a:r>
              <a:rPr kumimoji="0" sz="1000" b="0" i="0" u="none" strike="noStrike" kern="0" cap="none" spc="-1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Faber</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10" normalizeH="0" baseline="0" noProof="0" dirty="0">
                <a:ln>
                  <a:noFill/>
                </a:ln>
                <a:solidFill>
                  <a:srgbClr val="3D3935"/>
                </a:solidFill>
                <a:effectLst/>
                <a:uLnTx/>
                <a:uFillTx/>
                <a:latin typeface="Arial"/>
                <a:cs typeface="Arial"/>
              </a:rPr>
              <a:t>School</a:t>
            </a:r>
          </a:p>
        </p:txBody>
      </p:sp>
      <p:sp>
        <p:nvSpPr>
          <p:cNvPr id="9" name="Rectangle 1">
            <a:extLst>
              <a:ext uri="{FF2B5EF4-FFF2-40B4-BE49-F238E27FC236}">
                <a16:creationId xmlns:a16="http://schemas.microsoft.com/office/drawing/2014/main" id="{F81023C7-39D1-CB46-E7B1-AEA2CA9B5EB7}"/>
              </a:ext>
            </a:extLst>
          </p:cNvPr>
          <p:cNvSpPr>
            <a:spLocks noChangeArrowheads="1"/>
          </p:cNvSpPr>
          <p:nvPr/>
        </p:nvSpPr>
        <p:spPr bwMode="auto">
          <a:xfrm>
            <a:off x="0" y="2209800"/>
            <a:ext cx="9144000" cy="52322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mj-lt"/>
              </a:rPr>
              <a:t>Manage Licenses</a:t>
            </a:r>
          </a:p>
        </p:txBody>
      </p:sp>
      <p:pic>
        <p:nvPicPr>
          <p:cNvPr id="5" name="Picture 4">
            <a:extLst>
              <a:ext uri="{FF2B5EF4-FFF2-40B4-BE49-F238E27FC236}">
                <a16:creationId xmlns:a16="http://schemas.microsoft.com/office/drawing/2014/main" id="{8031EB7D-5F52-36B5-8BC8-3A33BF1D4EEE}"/>
              </a:ext>
            </a:extLst>
          </p:cNvPr>
          <p:cNvPicPr>
            <a:picLocks noChangeAspect="1"/>
          </p:cNvPicPr>
          <p:nvPr/>
        </p:nvPicPr>
        <p:blipFill>
          <a:blip r:embed="rId2"/>
          <a:srcRect b="81111"/>
          <a:stretch/>
        </p:blipFill>
        <p:spPr>
          <a:xfrm>
            <a:off x="0" y="1066800"/>
            <a:ext cx="9144000" cy="971550"/>
          </a:xfrm>
          <a:prstGeom prst="rect">
            <a:avLst/>
          </a:prstGeom>
        </p:spPr>
      </p:pic>
      <p:sp>
        <p:nvSpPr>
          <p:cNvPr id="6" name="Rectangle: Rounded Corners 5">
            <a:extLst>
              <a:ext uri="{FF2B5EF4-FFF2-40B4-BE49-F238E27FC236}">
                <a16:creationId xmlns:a16="http://schemas.microsoft.com/office/drawing/2014/main" id="{EBAB2043-96F0-FE01-2E10-A8DA7275524A}"/>
              </a:ext>
            </a:extLst>
          </p:cNvPr>
          <p:cNvSpPr/>
          <p:nvPr/>
        </p:nvSpPr>
        <p:spPr>
          <a:xfrm>
            <a:off x="1600200" y="1524000"/>
            <a:ext cx="1143000"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37104897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DA1738-CC8A-7857-3391-DD099CCF2B36}"/>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446D366C-BE53-8D8D-F51C-672B58DA4F00}"/>
              </a:ext>
            </a:extLst>
          </p:cNvPr>
          <p:cNvSpPr txBox="1">
            <a:spLocks noGrp="1"/>
          </p:cNvSpPr>
          <p:nvPr>
            <p:ph type="sldNum" sz="quarter" idx="7"/>
          </p:nvPr>
        </p:nvSpPr>
        <p:spPr>
          <a:prstGeom prst="rect">
            <a:avLst/>
          </a:prstGeom>
        </p:spPr>
        <p:txBody>
          <a:bodyPr vert="horz" wrap="square" lIns="0" tIns="635" rIns="0" bIns="0" rtlCol="0">
            <a:spAutoFit/>
          </a:bodyPr>
          <a:lstStyle/>
          <a:p>
            <a:pPr marL="38100" marR="0" lvl="0" indent="0" defTabSz="914400" eaLnBrk="1" fontAlgn="auto" latinLnBrk="0" hangingPunct="1">
              <a:lnSpc>
                <a:spcPct val="100000"/>
              </a:lnSpc>
              <a:spcBef>
                <a:spcPts val="5"/>
              </a:spcBef>
              <a:spcAft>
                <a:spcPts val="0"/>
              </a:spcAft>
              <a:buClrTx/>
              <a:buSzTx/>
              <a:buFontTx/>
              <a:buNone/>
              <a:tabLst/>
              <a:defRPr/>
            </a:pPr>
            <a:fld id="{81D60167-4931-47E6-BA6A-407CBD079E47}" type="slidenum">
              <a:rPr kumimoji="0" sz="1000" b="0" i="0" u="none" strike="noStrike" kern="0" cap="none" spc="0" normalizeH="0" baseline="0" noProof="0" dirty="0">
                <a:ln>
                  <a:noFill/>
                </a:ln>
                <a:solidFill>
                  <a:srgbClr val="3D3935"/>
                </a:solidFill>
                <a:effectLst/>
                <a:uLnTx/>
                <a:uFillTx/>
                <a:latin typeface="Arial"/>
                <a:cs typeface="Arial"/>
              </a:rPr>
              <a:pPr marL="38100" marR="0" lvl="0" indent="0" defTabSz="914400" eaLnBrk="1" fontAlgn="auto" latinLnBrk="0" hangingPunct="1">
                <a:lnSpc>
                  <a:spcPct val="100000"/>
                </a:lnSpc>
                <a:spcBef>
                  <a:spcPts val="5"/>
                </a:spcBef>
                <a:spcAft>
                  <a:spcPts val="0"/>
                </a:spcAft>
                <a:buClrTx/>
                <a:buSzTx/>
                <a:buFontTx/>
                <a:buNone/>
                <a:tabLst/>
                <a:defRPr/>
              </a:pPr>
              <a:t>68</a:t>
            </a:fld>
            <a:r>
              <a:rPr kumimoji="0" sz="1000" b="0" i="0" u="none" strike="noStrike" kern="0" cap="none" spc="23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40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Faculty</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of</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and</a:t>
            </a:r>
            <a:r>
              <a:rPr kumimoji="0" sz="1000" b="0" i="0" u="none" strike="noStrike" kern="0" cap="none" spc="-2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Law</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Peter</a:t>
            </a:r>
            <a:r>
              <a:rPr kumimoji="0" sz="1000" b="0" i="0" u="none" strike="noStrike" kern="0" cap="none" spc="-10"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Faber</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0" normalizeH="0" baseline="0" noProof="0" dirty="0">
                <a:ln>
                  <a:noFill/>
                </a:ln>
                <a:solidFill>
                  <a:srgbClr val="3D3935"/>
                </a:solidFill>
                <a:effectLst/>
                <a:uLnTx/>
                <a:uFillTx/>
                <a:latin typeface="Arial"/>
                <a:cs typeface="Arial"/>
              </a:rPr>
              <a:t>Business</a:t>
            </a:r>
            <a:r>
              <a:rPr kumimoji="0" sz="1000" b="0" i="0" u="none" strike="noStrike" kern="0" cap="none" spc="-15" normalizeH="0" baseline="0" noProof="0" dirty="0">
                <a:ln>
                  <a:noFill/>
                </a:ln>
                <a:solidFill>
                  <a:srgbClr val="3D3935"/>
                </a:solidFill>
                <a:effectLst/>
                <a:uLnTx/>
                <a:uFillTx/>
                <a:latin typeface="Arial"/>
                <a:cs typeface="Arial"/>
              </a:rPr>
              <a:t> </a:t>
            </a:r>
            <a:r>
              <a:rPr kumimoji="0" sz="1000" b="0" i="0" u="none" strike="noStrike" kern="0" cap="none" spc="-10" normalizeH="0" baseline="0" noProof="0" dirty="0">
                <a:ln>
                  <a:noFill/>
                </a:ln>
                <a:solidFill>
                  <a:srgbClr val="3D3935"/>
                </a:solidFill>
                <a:effectLst/>
                <a:uLnTx/>
                <a:uFillTx/>
                <a:latin typeface="Arial"/>
                <a:cs typeface="Arial"/>
              </a:rPr>
              <a:t>School</a:t>
            </a:r>
          </a:p>
        </p:txBody>
      </p:sp>
      <p:sp>
        <p:nvSpPr>
          <p:cNvPr id="9" name="Rectangle 1">
            <a:extLst>
              <a:ext uri="{FF2B5EF4-FFF2-40B4-BE49-F238E27FC236}">
                <a16:creationId xmlns:a16="http://schemas.microsoft.com/office/drawing/2014/main" id="{AC8690DA-D38D-3758-FEF8-D803DFB12E26}"/>
              </a:ext>
            </a:extLst>
          </p:cNvPr>
          <p:cNvSpPr>
            <a:spLocks noChangeArrowheads="1"/>
          </p:cNvSpPr>
          <p:nvPr/>
        </p:nvSpPr>
        <p:spPr bwMode="auto">
          <a:xfrm>
            <a:off x="0" y="2209800"/>
            <a:ext cx="9144000" cy="52322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mj-lt"/>
              </a:rPr>
              <a:t>Manage Licenses</a:t>
            </a:r>
          </a:p>
        </p:txBody>
      </p:sp>
      <p:pic>
        <p:nvPicPr>
          <p:cNvPr id="10" name="Picture 9">
            <a:extLst>
              <a:ext uri="{FF2B5EF4-FFF2-40B4-BE49-F238E27FC236}">
                <a16:creationId xmlns:a16="http://schemas.microsoft.com/office/drawing/2014/main" id="{7A0D0892-3516-4ED0-8710-759E537DA989}"/>
              </a:ext>
            </a:extLst>
          </p:cNvPr>
          <p:cNvPicPr>
            <a:picLocks noChangeAspect="1"/>
          </p:cNvPicPr>
          <p:nvPr/>
        </p:nvPicPr>
        <p:blipFill>
          <a:blip r:embed="rId2"/>
          <a:srcRect l="30833" t="21852" r="30833" b="29259"/>
          <a:stretch/>
        </p:blipFill>
        <p:spPr>
          <a:xfrm>
            <a:off x="42257" y="2733020"/>
            <a:ext cx="4800600" cy="3443909"/>
          </a:xfrm>
          <a:prstGeom prst="rect">
            <a:avLst/>
          </a:prstGeom>
        </p:spPr>
      </p:pic>
    </p:spTree>
    <p:extLst>
      <p:ext uri="{BB962C8B-B14F-4D97-AF65-F5344CB8AC3E}">
        <p14:creationId xmlns:p14="http://schemas.microsoft.com/office/powerpoint/2010/main" val="247876512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0CB339-E632-9E22-A7B6-C9019F91C54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9FBAC6E-9EAC-CF1D-420B-AB0E38575A55}"/>
              </a:ext>
            </a:extLst>
          </p:cNvPr>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lang="en-US" dirty="0"/>
              <a:t>Thank You</a:t>
            </a:r>
            <a:endParaRPr spc="-10" dirty="0"/>
          </a:p>
        </p:txBody>
      </p:sp>
      <p:sp>
        <p:nvSpPr>
          <p:cNvPr id="4" name="object 4">
            <a:extLst>
              <a:ext uri="{FF2B5EF4-FFF2-40B4-BE49-F238E27FC236}">
                <a16:creationId xmlns:a16="http://schemas.microsoft.com/office/drawing/2014/main" id="{524FA3D3-2D48-1396-02E0-E592D20AE6B7}"/>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69</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a:extLst>
              <a:ext uri="{FF2B5EF4-FFF2-40B4-BE49-F238E27FC236}">
                <a16:creationId xmlns:a16="http://schemas.microsoft.com/office/drawing/2014/main" id="{29AB1092-95B3-7ACF-8F0C-CB846267DED1}"/>
              </a:ext>
            </a:extLst>
          </p:cNvPr>
          <p:cNvSpPr txBox="1"/>
          <p:nvPr/>
        </p:nvSpPr>
        <p:spPr>
          <a:xfrm>
            <a:off x="519610" y="1416811"/>
            <a:ext cx="7745095" cy="511037"/>
          </a:xfrm>
          <a:prstGeom prst="rect">
            <a:avLst/>
          </a:prstGeom>
        </p:spPr>
        <p:txBody>
          <a:bodyPr vert="horz" wrap="square" lIns="0" tIns="79375" rIns="0" bIns="0" rtlCol="0">
            <a:spAutoFit/>
          </a:bodyPr>
          <a:lstStyle/>
          <a:p>
            <a:pPr marL="456565" indent="-443865">
              <a:lnSpc>
                <a:spcPct val="100000"/>
              </a:lnSpc>
              <a:spcBef>
                <a:spcPts val="625"/>
              </a:spcBef>
              <a:buClr>
                <a:srgbClr val="F2120C"/>
              </a:buClr>
              <a:buSzPct val="75000"/>
              <a:buFont typeface="Arial"/>
              <a:buChar char="•"/>
              <a:tabLst>
                <a:tab pos="456565" algn="l"/>
              </a:tabLst>
            </a:pPr>
            <a:r>
              <a:rPr lang="en-US" sz="2800" i="1" dirty="0">
                <a:solidFill>
                  <a:srgbClr val="3D3935"/>
                </a:solidFill>
                <a:latin typeface="+mj-lt"/>
                <a:cs typeface="Arial"/>
              </a:rPr>
              <a:t>Have a Great Learning Day!</a:t>
            </a:r>
            <a:endParaRPr sz="2800" dirty="0">
              <a:latin typeface="+mj-lt"/>
              <a:cs typeface="Arial"/>
            </a:endParaRPr>
          </a:p>
        </p:txBody>
      </p:sp>
      <p:sp>
        <p:nvSpPr>
          <p:cNvPr id="5" name="object 3">
            <a:extLst>
              <a:ext uri="{FF2B5EF4-FFF2-40B4-BE49-F238E27FC236}">
                <a16:creationId xmlns:a16="http://schemas.microsoft.com/office/drawing/2014/main" id="{A0227068-EB5C-24F0-54DA-165117897DD9}"/>
              </a:ext>
            </a:extLst>
          </p:cNvPr>
          <p:cNvSpPr txBox="1"/>
          <p:nvPr/>
        </p:nvSpPr>
        <p:spPr>
          <a:xfrm>
            <a:off x="552269" y="2107461"/>
            <a:ext cx="7745095" cy="511037"/>
          </a:xfrm>
          <a:prstGeom prst="rect">
            <a:avLst/>
          </a:prstGeom>
        </p:spPr>
        <p:txBody>
          <a:bodyPr vert="horz" wrap="square" lIns="0" tIns="79375" rIns="0" bIns="0" rtlCol="0">
            <a:spAutoFit/>
          </a:bodyPr>
          <a:lstStyle/>
          <a:p>
            <a:pPr marL="456565" indent="-443865">
              <a:lnSpc>
                <a:spcPct val="100000"/>
              </a:lnSpc>
              <a:spcBef>
                <a:spcPts val="625"/>
              </a:spcBef>
              <a:buClr>
                <a:srgbClr val="F2120C"/>
              </a:buClr>
              <a:buSzPct val="75000"/>
              <a:buFont typeface="Arial"/>
              <a:buChar char="•"/>
              <a:tabLst>
                <a:tab pos="456565" algn="l"/>
              </a:tabLst>
            </a:pPr>
            <a:r>
              <a:rPr lang="en-US" sz="2800" dirty="0">
                <a:latin typeface="+mj-lt"/>
              </a:rPr>
              <a:t>Feel free to reach out with any questions!</a:t>
            </a:r>
            <a:endParaRPr sz="2800" dirty="0">
              <a:latin typeface="+mj-lt"/>
              <a:cs typeface="Arial"/>
            </a:endParaRPr>
          </a:p>
        </p:txBody>
      </p:sp>
    </p:spTree>
    <p:extLst>
      <p:ext uri="{BB962C8B-B14F-4D97-AF65-F5344CB8AC3E}">
        <p14:creationId xmlns:p14="http://schemas.microsoft.com/office/powerpoint/2010/main" val="2517070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43EF58-264E-12EE-7CEE-5E333B25005D}"/>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5BE9D45-7747-13AF-177C-7A7B98211C95}"/>
              </a:ext>
            </a:extLst>
          </p:cNvPr>
          <p:cNvSpPr txBox="1">
            <a:spLocks noGrp="1"/>
          </p:cNvSpPr>
          <p:nvPr>
            <p:ph type="ctrTitle"/>
          </p:nvPr>
        </p:nvSpPr>
        <p:spPr>
          <a:xfrm>
            <a:off x="457200" y="0"/>
            <a:ext cx="6262205" cy="905376"/>
          </a:xfrm>
          <a:prstGeom prst="rect">
            <a:avLst/>
          </a:prstGeom>
        </p:spPr>
        <p:txBody>
          <a:bodyPr vert="horz" wrap="square" lIns="0" tIns="12700" rIns="0" bIns="0" rtlCol="0">
            <a:spAutoFit/>
          </a:bodyPr>
          <a:lstStyle/>
          <a:p>
            <a:pPr marL="12700">
              <a:lnSpc>
                <a:spcPct val="100000"/>
              </a:lnSpc>
              <a:spcBef>
                <a:spcPts val="100"/>
              </a:spcBef>
            </a:pPr>
            <a:r>
              <a:rPr lang="en-US" dirty="0"/>
              <a:t>Understanding Data Scrubbing: Fixing Errors in Data</a:t>
            </a:r>
            <a:endParaRPr spc="-10" dirty="0"/>
          </a:p>
        </p:txBody>
      </p:sp>
      <p:sp>
        <p:nvSpPr>
          <p:cNvPr id="4" name="object 4">
            <a:extLst>
              <a:ext uri="{FF2B5EF4-FFF2-40B4-BE49-F238E27FC236}">
                <a16:creationId xmlns:a16="http://schemas.microsoft.com/office/drawing/2014/main" id="{9A4783BB-C0BB-F93D-D9BB-FAFC1DDEBDCE}"/>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7</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a:extLst>
              <a:ext uri="{FF2B5EF4-FFF2-40B4-BE49-F238E27FC236}">
                <a16:creationId xmlns:a16="http://schemas.microsoft.com/office/drawing/2014/main" id="{6E511FFB-2F91-3DBD-2307-370D7920816A}"/>
              </a:ext>
            </a:extLst>
          </p:cNvPr>
          <p:cNvSpPr txBox="1"/>
          <p:nvPr/>
        </p:nvSpPr>
        <p:spPr>
          <a:xfrm>
            <a:off x="0" y="904386"/>
            <a:ext cx="9143999" cy="5113451"/>
          </a:xfrm>
          <a:prstGeom prst="rect">
            <a:avLst/>
          </a:prstGeom>
          <a:solidFill>
            <a:schemeClr val="bg1"/>
          </a:solidFill>
        </p:spPr>
        <p:txBody>
          <a:bodyPr vert="horz" wrap="square" lIns="0" tIns="9525" rIns="0" bIns="0" rtlCol="0">
            <a:spAutoFit/>
          </a:bodyPr>
          <a:lstStyle/>
          <a:p>
            <a:pPr>
              <a:lnSpc>
                <a:spcPct val="150000"/>
              </a:lnSpc>
            </a:pPr>
            <a:r>
              <a:rPr lang="en-US" sz="2800" b="1" dirty="0">
                <a:latin typeface="+mj-lt"/>
              </a:rPr>
              <a:t>Preparing Data for Analysis</a:t>
            </a:r>
          </a:p>
          <a:p>
            <a:pPr>
              <a:lnSpc>
                <a:spcPct val="150000"/>
              </a:lnSpc>
            </a:pPr>
            <a:r>
              <a:rPr lang="en-US" sz="2800" dirty="0">
                <a:latin typeface="+mj-lt"/>
              </a:rPr>
              <a:t>Before using data in a </a:t>
            </a:r>
            <a:r>
              <a:rPr lang="en-US" sz="2800" b="1" dirty="0">
                <a:latin typeface="+mj-lt"/>
              </a:rPr>
              <a:t>data science algorithm</a:t>
            </a:r>
            <a:r>
              <a:rPr lang="en-US" sz="2800" dirty="0">
                <a:latin typeface="+mj-lt"/>
              </a:rPr>
              <a:t>, we need to check for:</a:t>
            </a:r>
          </a:p>
          <a:p>
            <a:pPr marL="457200" indent="-457200">
              <a:lnSpc>
                <a:spcPct val="150000"/>
              </a:lnSpc>
              <a:buFont typeface="Arial" panose="020B0604020202020204" pitchFamily="34" charset="0"/>
              <a:buChar char="•"/>
            </a:pPr>
            <a:r>
              <a:rPr lang="en-US" sz="2800" b="1" dirty="0">
                <a:latin typeface="+mj-lt"/>
              </a:rPr>
              <a:t>Outliers</a:t>
            </a:r>
            <a:r>
              <a:rPr lang="en-US" sz="2800" dirty="0">
                <a:latin typeface="+mj-lt"/>
              </a:rPr>
              <a:t> (values that are too high or too low)</a:t>
            </a:r>
          </a:p>
          <a:p>
            <a:pPr marL="457200" indent="-457200">
              <a:lnSpc>
                <a:spcPct val="150000"/>
              </a:lnSpc>
              <a:buFont typeface="Arial" panose="020B0604020202020204" pitchFamily="34" charset="0"/>
              <a:buChar char="•"/>
            </a:pPr>
            <a:r>
              <a:rPr lang="en-US" sz="2800" b="1" dirty="0">
                <a:latin typeface="+mj-lt"/>
              </a:rPr>
              <a:t>Missing values</a:t>
            </a:r>
            <a:r>
              <a:rPr lang="en-US" sz="2800" dirty="0">
                <a:latin typeface="+mj-lt"/>
              </a:rPr>
              <a:t> (empty spaces in the dataset)</a:t>
            </a:r>
          </a:p>
          <a:p>
            <a:pPr marL="457200" indent="-457200">
              <a:lnSpc>
                <a:spcPct val="150000"/>
              </a:lnSpc>
              <a:buFont typeface="Arial" panose="020B0604020202020204" pitchFamily="34" charset="0"/>
              <a:buChar char="•"/>
            </a:pPr>
            <a:r>
              <a:rPr lang="en-US" sz="2800" b="1" dirty="0">
                <a:latin typeface="+mj-lt"/>
              </a:rPr>
              <a:t>Highly correlated attributes</a:t>
            </a:r>
            <a:r>
              <a:rPr lang="en-US" sz="2800" dirty="0">
                <a:latin typeface="+mj-lt"/>
              </a:rPr>
              <a:t> (columns that are too similar)</a:t>
            </a:r>
          </a:p>
          <a:p>
            <a:pPr>
              <a:lnSpc>
                <a:spcPct val="150000"/>
              </a:lnSpc>
            </a:pPr>
            <a:r>
              <a:rPr lang="en-US" sz="2800" dirty="0">
                <a:latin typeface="+mj-lt"/>
              </a:rPr>
              <a:t>Some machine learning algorithms do not work well when attributes are too similar, so we might need to remove them.</a:t>
            </a:r>
          </a:p>
        </p:txBody>
      </p:sp>
    </p:spTree>
    <p:extLst>
      <p:ext uri="{BB962C8B-B14F-4D97-AF65-F5344CB8AC3E}">
        <p14:creationId xmlns:p14="http://schemas.microsoft.com/office/powerpoint/2010/main" val="988590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65B5E3-5254-38F4-6D51-D7696133423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B48F144-D691-B25C-23CC-52C68AC40B95}"/>
              </a:ext>
            </a:extLst>
          </p:cNvPr>
          <p:cNvSpPr txBox="1">
            <a:spLocks noGrp="1"/>
          </p:cNvSpPr>
          <p:nvPr>
            <p:ph type="ctrTitle"/>
          </p:nvPr>
        </p:nvSpPr>
        <p:spPr>
          <a:xfrm>
            <a:off x="457200" y="0"/>
            <a:ext cx="6262205" cy="905376"/>
          </a:xfrm>
          <a:prstGeom prst="rect">
            <a:avLst/>
          </a:prstGeom>
        </p:spPr>
        <p:txBody>
          <a:bodyPr vert="horz" wrap="square" lIns="0" tIns="12700" rIns="0" bIns="0" rtlCol="0">
            <a:spAutoFit/>
          </a:bodyPr>
          <a:lstStyle/>
          <a:p>
            <a:pPr marL="12700">
              <a:lnSpc>
                <a:spcPct val="100000"/>
              </a:lnSpc>
              <a:spcBef>
                <a:spcPts val="100"/>
              </a:spcBef>
            </a:pPr>
            <a:r>
              <a:rPr lang="en-US" dirty="0"/>
              <a:t>Understanding Data Scrubbing: Fixing Errors in Data</a:t>
            </a:r>
            <a:endParaRPr spc="-10" dirty="0"/>
          </a:p>
        </p:txBody>
      </p:sp>
      <p:sp>
        <p:nvSpPr>
          <p:cNvPr id="4" name="object 4">
            <a:extLst>
              <a:ext uri="{FF2B5EF4-FFF2-40B4-BE49-F238E27FC236}">
                <a16:creationId xmlns:a16="http://schemas.microsoft.com/office/drawing/2014/main" id="{EBA2BD0A-47CA-4500-A7A0-16A0262B6325}"/>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8</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a:extLst>
              <a:ext uri="{FF2B5EF4-FFF2-40B4-BE49-F238E27FC236}">
                <a16:creationId xmlns:a16="http://schemas.microsoft.com/office/drawing/2014/main" id="{D45DA9CA-397A-01E1-CB98-E4ADBC1D11E4}"/>
              </a:ext>
            </a:extLst>
          </p:cNvPr>
          <p:cNvSpPr txBox="1"/>
          <p:nvPr/>
        </p:nvSpPr>
        <p:spPr>
          <a:xfrm>
            <a:off x="0" y="904386"/>
            <a:ext cx="9143999" cy="3174459"/>
          </a:xfrm>
          <a:prstGeom prst="rect">
            <a:avLst/>
          </a:prstGeom>
          <a:solidFill>
            <a:schemeClr val="bg1"/>
          </a:solidFill>
        </p:spPr>
        <p:txBody>
          <a:bodyPr vert="horz" wrap="square" lIns="0" tIns="9525" rIns="0" bIns="0" rtlCol="0">
            <a:spAutoFit/>
          </a:bodyPr>
          <a:lstStyle/>
          <a:p>
            <a:pPr>
              <a:lnSpc>
                <a:spcPct val="150000"/>
              </a:lnSpc>
            </a:pPr>
            <a:r>
              <a:rPr lang="en-US" sz="2800" b="1" dirty="0">
                <a:latin typeface="+mj-lt"/>
              </a:rPr>
              <a:t>Key Takeaway</a:t>
            </a:r>
          </a:p>
          <a:p>
            <a:pPr>
              <a:lnSpc>
                <a:spcPct val="150000"/>
              </a:lnSpc>
            </a:pPr>
            <a:r>
              <a:rPr lang="en-US" sz="2800" dirty="0">
                <a:latin typeface="+mj-lt"/>
              </a:rPr>
              <a:t>Cleaning and preparing data is an important step before any analysis. Whether we remove, replace, or modify data, we must always make sure the changes make sense for our project.</a:t>
            </a:r>
          </a:p>
        </p:txBody>
      </p:sp>
    </p:spTree>
    <p:extLst>
      <p:ext uri="{BB962C8B-B14F-4D97-AF65-F5344CB8AC3E}">
        <p14:creationId xmlns:p14="http://schemas.microsoft.com/office/powerpoint/2010/main" val="1749201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2E1E19-B75D-02FA-26BA-813FE5E142F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D74C1008-E93F-DD40-DACB-481C8360CEB1}"/>
              </a:ext>
            </a:extLst>
          </p:cNvPr>
          <p:cNvSpPr txBox="1">
            <a:spLocks noGrp="1"/>
          </p:cNvSpPr>
          <p:nvPr>
            <p:ph type="ctrTitle"/>
          </p:nvPr>
        </p:nvSpPr>
        <p:spPr>
          <a:xfrm>
            <a:off x="457200" y="0"/>
            <a:ext cx="6262205" cy="905376"/>
          </a:xfrm>
          <a:prstGeom prst="rect">
            <a:avLst/>
          </a:prstGeom>
        </p:spPr>
        <p:txBody>
          <a:bodyPr vert="horz" wrap="square" lIns="0" tIns="12700" rIns="0" bIns="0" rtlCol="0">
            <a:spAutoFit/>
          </a:bodyPr>
          <a:lstStyle/>
          <a:p>
            <a:pPr marL="12700">
              <a:lnSpc>
                <a:spcPct val="100000"/>
              </a:lnSpc>
              <a:spcBef>
                <a:spcPts val="100"/>
              </a:spcBef>
            </a:pPr>
            <a:r>
              <a:rPr lang="en-US" dirty="0"/>
              <a:t>Understanding Data Scrubbing: Fixing Errors in Data</a:t>
            </a:r>
            <a:endParaRPr spc="-10" dirty="0"/>
          </a:p>
        </p:txBody>
      </p:sp>
      <p:sp>
        <p:nvSpPr>
          <p:cNvPr id="4" name="object 4">
            <a:extLst>
              <a:ext uri="{FF2B5EF4-FFF2-40B4-BE49-F238E27FC236}">
                <a16:creationId xmlns:a16="http://schemas.microsoft.com/office/drawing/2014/main" id="{2DB976A1-06F1-4A22-4568-6D2571C81F22}"/>
              </a:ext>
            </a:extLst>
          </p:cNvPr>
          <p:cNvSpPr txBox="1">
            <a:spLocks noGrp="1"/>
          </p:cNvSpPr>
          <p:nvPr>
            <p:ph type="sldNum" sz="quarter" idx="7"/>
          </p:nvPr>
        </p:nvSpPr>
        <p:spPr>
          <a:prstGeom prst="rect">
            <a:avLst/>
          </a:prstGeom>
        </p:spPr>
        <p:txBody>
          <a:bodyPr vert="horz" wrap="square" lIns="0" tIns="635" rIns="0" bIns="0" rtlCol="0">
            <a:spAutoFit/>
          </a:bodyPr>
          <a:lstStyle/>
          <a:p>
            <a:pPr marL="38100">
              <a:lnSpc>
                <a:spcPct val="100000"/>
              </a:lnSpc>
              <a:spcBef>
                <a:spcPts val="5"/>
              </a:spcBef>
            </a:pPr>
            <a:fld id="{81D60167-4931-47E6-BA6A-407CBD079E47}" type="slidenum">
              <a:rPr dirty="0"/>
              <a:t>9</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3" name="object 3">
            <a:extLst>
              <a:ext uri="{FF2B5EF4-FFF2-40B4-BE49-F238E27FC236}">
                <a16:creationId xmlns:a16="http://schemas.microsoft.com/office/drawing/2014/main" id="{69EF5505-1D18-03C3-6762-6BD9590D7F7E}"/>
              </a:ext>
            </a:extLst>
          </p:cNvPr>
          <p:cNvSpPr txBox="1"/>
          <p:nvPr/>
        </p:nvSpPr>
        <p:spPr>
          <a:xfrm>
            <a:off x="0" y="1269755"/>
            <a:ext cx="9143999" cy="4318490"/>
          </a:xfrm>
          <a:prstGeom prst="rect">
            <a:avLst/>
          </a:prstGeom>
          <a:solidFill>
            <a:schemeClr val="bg1"/>
          </a:solidFill>
        </p:spPr>
        <p:txBody>
          <a:bodyPr vert="horz" wrap="square" lIns="0" tIns="9525" rIns="0" bIns="0" rtlCol="0">
            <a:spAutoFit/>
          </a:bodyPr>
          <a:lstStyle/>
          <a:p>
            <a:r>
              <a:rPr lang="en-US" sz="2800" b="1" dirty="0">
                <a:latin typeface="+mj-lt"/>
              </a:rPr>
              <a:t>Problem-Solving Question:</a:t>
            </a:r>
          </a:p>
          <a:p>
            <a:r>
              <a:rPr lang="en-US" sz="2800" b="1" dirty="0">
                <a:latin typeface="+mj-lt"/>
              </a:rPr>
              <a:t>Mean, Median, Mode Calculation</a:t>
            </a:r>
          </a:p>
          <a:p>
            <a:r>
              <a:rPr lang="en-US" sz="2800" b="1" dirty="0">
                <a:latin typeface="+mj-lt"/>
              </a:rPr>
              <a:t>Problem:</a:t>
            </a:r>
            <a:br>
              <a:rPr lang="en-US" sz="2800" dirty="0">
                <a:latin typeface="+mj-lt"/>
              </a:rPr>
            </a:br>
            <a:r>
              <a:rPr lang="en-US" sz="2800" dirty="0">
                <a:latin typeface="+mj-lt"/>
              </a:rPr>
              <a:t>Given the numbers: </a:t>
            </a:r>
            <a:r>
              <a:rPr lang="en-US" sz="2800" b="1" dirty="0">
                <a:latin typeface="+mj-lt"/>
              </a:rPr>
              <a:t>12, 15, 18, 21, 15, 16, 15, 17</a:t>
            </a:r>
            <a:r>
              <a:rPr lang="en-US" sz="2800" dirty="0">
                <a:latin typeface="+mj-lt"/>
              </a:rPr>
              <a:t>, ×</a:t>
            </a:r>
            <a:br>
              <a:rPr lang="en-US" sz="2800" dirty="0">
                <a:latin typeface="+mj-lt"/>
              </a:rPr>
            </a:br>
            <a:r>
              <a:rPr lang="en-US" sz="2800" dirty="0">
                <a:latin typeface="+mj-lt"/>
              </a:rPr>
              <a:t>compute:</a:t>
            </a:r>
          </a:p>
          <a:p>
            <a:pPr marL="457200" indent="-457200">
              <a:buFont typeface="Arial" panose="020B0604020202020204" pitchFamily="34" charset="0"/>
              <a:buChar char="•"/>
            </a:pPr>
            <a:r>
              <a:rPr lang="en-US" sz="2800" dirty="0">
                <a:latin typeface="+mj-lt"/>
              </a:rPr>
              <a:t>Mean</a:t>
            </a:r>
          </a:p>
          <a:p>
            <a:pPr marL="457200" indent="-457200">
              <a:buFont typeface="Arial" panose="020B0604020202020204" pitchFamily="34" charset="0"/>
              <a:buChar char="•"/>
            </a:pPr>
            <a:r>
              <a:rPr lang="en-US" sz="2800" dirty="0">
                <a:latin typeface="+mj-lt"/>
              </a:rPr>
              <a:t>Median</a:t>
            </a:r>
          </a:p>
          <a:p>
            <a:pPr marL="457200" indent="-457200">
              <a:buFont typeface="Arial" panose="020B0604020202020204" pitchFamily="34" charset="0"/>
              <a:buChar char="•"/>
            </a:pPr>
            <a:r>
              <a:rPr lang="en-US" sz="2800" dirty="0">
                <a:latin typeface="+mj-lt"/>
              </a:rPr>
              <a:t>Mode</a:t>
            </a:r>
            <a:br>
              <a:rPr lang="en-US" sz="2800" dirty="0">
                <a:latin typeface="+mj-lt"/>
              </a:rPr>
            </a:br>
            <a:r>
              <a:rPr lang="en-US" sz="2800" dirty="0">
                <a:latin typeface="+mj-lt"/>
              </a:rPr>
              <a:t>Which measure is the best choice for replacing a missing value in this dataset?</a:t>
            </a:r>
          </a:p>
        </p:txBody>
      </p:sp>
    </p:spTree>
    <p:extLst>
      <p:ext uri="{BB962C8B-B14F-4D97-AF65-F5344CB8AC3E}">
        <p14:creationId xmlns:p14="http://schemas.microsoft.com/office/powerpoint/2010/main" val="28677790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879</TotalTime>
  <Words>3837</Words>
  <Application>Microsoft Office PowerPoint</Application>
  <PresentationFormat>On-screen Show (4:3)</PresentationFormat>
  <Paragraphs>346</Paragraphs>
  <Slides>69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69</vt:i4>
      </vt:variant>
    </vt:vector>
  </HeadingPairs>
  <TitlesOfParts>
    <vt:vector size="73" baseType="lpstr">
      <vt:lpstr>Arial</vt:lpstr>
      <vt:lpstr>Calibri</vt:lpstr>
      <vt:lpstr>Wingdings</vt:lpstr>
      <vt:lpstr>Office Theme</vt:lpstr>
      <vt:lpstr>Data Preparation/Exploration</vt:lpstr>
      <vt:lpstr>Unit Learning Outcomes</vt:lpstr>
      <vt:lpstr>What are we doing this week?</vt:lpstr>
      <vt:lpstr>Understanding Data Scrubbing: Fixing Errors in Data</vt:lpstr>
      <vt:lpstr>Understanding Data Scrubbing: Fixing Errors in Data</vt:lpstr>
      <vt:lpstr>Understanding Data Scrubbing: Fixing Errors in Data</vt:lpstr>
      <vt:lpstr>Understanding Data Scrubbing: Fixing Errors in Data</vt:lpstr>
      <vt:lpstr>Understanding Data Scrubbing: Fixing Errors in Data</vt:lpstr>
      <vt:lpstr>Understanding Data Scrubbing: Fixing Errors in Data</vt:lpstr>
      <vt:lpstr>Understanding Data Scrubbing: Fixing Errors in Data</vt:lpstr>
      <vt:lpstr>Understanding Data Scrubbing: Fixing Errors in Data</vt:lpstr>
      <vt:lpstr>Understanding Data Scrubbing: Fixing Errors in Data</vt:lpstr>
      <vt:lpstr>Data Preparation Using RapidMiner</vt:lpstr>
      <vt:lpstr>Data Preparation Using RapidMiner</vt:lpstr>
      <vt:lpstr>Data Preparation Using RapidMiner</vt:lpstr>
      <vt:lpstr>Data Preparation Using RapidMiner</vt:lpstr>
      <vt:lpstr>Data Preparation Using RapidMiner</vt:lpstr>
      <vt:lpstr>Data Preparation Using RapidMiner</vt:lpstr>
      <vt:lpstr>Data Preparation Using RapidMiner</vt:lpstr>
      <vt:lpstr>Data Preparation Using RapidMiner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Farshid Keivanian</dc:creator>
  <cp:lastModifiedBy>Farshid Keivanian</cp:lastModifiedBy>
  <cp:revision>314</cp:revision>
  <dcterms:created xsi:type="dcterms:W3CDTF">2025-02-20T07:09:02Z</dcterms:created>
  <dcterms:modified xsi:type="dcterms:W3CDTF">2025-02-28T03:36:29Z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2024-02-26T00:00:00Z</vt:filetime>
  </property>
  <property fmtid="{D5CDD505-2E9C-101B-9397-08002B2CF9AE}" pid="3" name="LastSaved">
    <vt:filetime>2025-02-20T00:00:00Z</vt:filetime>
  </property>
  <property fmtid="{D5CDD505-2E9C-101B-9397-08002B2CF9AE}" pid="4" name="Producer">
    <vt:lpwstr>macOS Version 14.3.1 (Build 23D60) Quartz PDFContext</vt:lpwstr>
  </property>
</Properties>
</file>